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4"/>
  </p:notesMasterIdLst>
  <p:sldIdLst>
    <p:sldId id="278" r:id="rId2"/>
    <p:sldId id="279" r:id="rId3"/>
    <p:sldId id="280" r:id="rId4"/>
    <p:sldId id="307" r:id="rId5"/>
    <p:sldId id="308" r:id="rId6"/>
    <p:sldId id="294" r:id="rId7"/>
    <p:sldId id="281" r:id="rId8"/>
    <p:sldId id="285" r:id="rId9"/>
    <p:sldId id="303" r:id="rId10"/>
    <p:sldId id="282" r:id="rId11"/>
    <p:sldId id="300" r:id="rId12"/>
    <p:sldId id="304" r:id="rId13"/>
    <p:sldId id="305" r:id="rId14"/>
    <p:sldId id="296" r:id="rId15"/>
    <p:sldId id="309" r:id="rId16"/>
    <p:sldId id="298" r:id="rId17"/>
    <p:sldId id="306" r:id="rId18"/>
    <p:sldId id="312" r:id="rId19"/>
    <p:sldId id="310" r:id="rId20"/>
    <p:sldId id="311" r:id="rId21"/>
    <p:sldId id="291" r:id="rId22"/>
    <p:sldId id="293" r:id="rId23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202C8F"/>
    <a:srgbClr val="E6C190"/>
    <a:srgbClr val="FDFBF6"/>
    <a:srgbClr val="AAC4E9"/>
    <a:srgbClr val="F5CDCE"/>
    <a:srgbClr val="DF8C8C"/>
    <a:srgbClr val="D4D593"/>
    <a:srgbClr val="E6F0FE"/>
    <a:srgbClr val="CDB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9" autoAdjust="0"/>
  </p:normalViewPr>
  <p:slideViewPr>
    <p:cSldViewPr snapToGrid="0" snapToObjects="1">
      <p:cViewPr>
        <p:scale>
          <a:sx n="75" d="100"/>
          <a:sy n="75" d="100"/>
        </p:scale>
        <p:origin x="974" y="130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dgdjfyjryrhette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vsdbvsjfbbf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701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c120978levelup1.github.io/" TargetMode="External"/><Relationship Id="rId2" Type="http://schemas.openxmlformats.org/officeDocument/2006/relationships/hyperlink" Target="https://gc120978levelup1.github.io/logi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c120978levelup1.github.io/user_info.html" TargetMode="External"/><Relationship Id="rId5" Type="http://schemas.openxmlformats.org/officeDocument/2006/relationships/hyperlink" Target="https://gc120978levelup1.github.io/checkout.html" TargetMode="External"/><Relationship Id="rId4" Type="http://schemas.openxmlformats.org/officeDocument/2006/relationships/hyperlink" Target="https://gc120978levelup1.github.io/dashboard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AD0C3F-6E6F-5130-6159-C3F0C6035F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2079" y="270588"/>
            <a:ext cx="3607837" cy="354075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3162" y="5630612"/>
            <a:ext cx="9286240" cy="1225296"/>
          </a:xfrm>
          <a:solidFill>
            <a:srgbClr val="E6C190">
              <a:alpha val="87843"/>
            </a:srgbClr>
          </a:solidFill>
          <a:ln>
            <a:noFill/>
          </a:ln>
        </p:spPr>
        <p:txBody>
          <a:bodyPr/>
          <a:lstStyle/>
          <a:p>
            <a:r>
              <a:rPr lang="en-US" dirty="0"/>
              <a:t>MYSTORE WEB APPLICATION mini project 1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9937" y="3811347"/>
            <a:ext cx="4152122" cy="1225296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GARRY M. CACHO</a:t>
            </a:r>
            <a:r>
              <a:rPr lang="en-US" dirty="0"/>
              <a:t>, 44yo</a:t>
            </a:r>
          </a:p>
          <a:p>
            <a:r>
              <a:rPr lang="en-US" sz="2000" dirty="0"/>
              <a:t>An Electrical Engineer by day, and a C++ programmer by night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ichard Branson: My biggest travel disaster">
            <a:extLst>
              <a:ext uri="{FF2B5EF4-FFF2-40B4-BE49-F238E27FC236}">
                <a16:creationId xmlns:a16="http://schemas.microsoft.com/office/drawing/2014/main" id="{73742917-1889-F88B-9B6E-A7C900159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3144" y="4058920"/>
            <a:ext cx="5030174" cy="28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OPPORTUNITIES ARE LIKE BUSES. THERE'S ALWAYS ANOTHER ONE COMING.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30800" y="4069715"/>
            <a:ext cx="3932238" cy="588963"/>
          </a:xfrm>
        </p:spPr>
        <p:txBody>
          <a:bodyPr/>
          <a:lstStyle/>
          <a:p>
            <a:r>
              <a:rPr lang="en-US" dirty="0"/>
              <a:t>Richard Branson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FA89F5-395B-7E4B-715D-AAAA7EA381CA}"/>
              </a:ext>
            </a:extLst>
          </p:cNvPr>
          <p:cNvSpPr txBox="1">
            <a:spLocks/>
          </p:cNvSpPr>
          <p:nvPr/>
        </p:nvSpPr>
        <p:spPr>
          <a:xfrm>
            <a:off x="121920" y="210312"/>
            <a:ext cx="6400800" cy="7680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00" b="1" kern="1200" cap="all" baseline="0">
                <a:solidFill>
                  <a:schemeClr val="accent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>
                <a:latin typeface="Arial Black" panose="020B0604020202020204" pitchFamily="34" charset="0"/>
                <a:cs typeface="Arial Black" panose="020B0604020202020204" pitchFamily="34" charset="0"/>
              </a:rPr>
              <a:t>Ice breaker</a:t>
            </a: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7E4BB-4FFB-8B5A-0B12-B57897170D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00" y="770714"/>
            <a:ext cx="10063480" cy="53462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B89-3E8B-A507-49BB-249B1F16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552460"/>
            <a:ext cx="6400800" cy="2812019"/>
          </a:xfrm>
          <a:noFill/>
        </p:spPr>
        <p:txBody>
          <a:bodyPr/>
          <a:lstStyle/>
          <a:p>
            <a:r>
              <a:rPr lang="en-US" sz="4400" b="1" dirty="0" err="1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TechnologIES</a:t>
            </a:r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UTILIZED TO IMPLEMENT THE PROJECT</a:t>
            </a:r>
          </a:p>
        </p:txBody>
      </p:sp>
    </p:spTree>
    <p:extLst>
      <p:ext uri="{BB962C8B-B14F-4D97-AF65-F5344CB8AC3E}">
        <p14:creationId xmlns:p14="http://schemas.microsoft.com/office/powerpoint/2010/main" val="2708285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C1AC9CDA-AFBA-62C4-C3AD-6569C66B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478" y="27992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Application Mini Project 1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84E4B8B1-A53A-4E38-35E4-ED60E5A3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9F5398-6F16-FADB-3829-03F05593876E}"/>
              </a:ext>
            </a:extLst>
          </p:cNvPr>
          <p:cNvGrpSpPr/>
          <p:nvPr/>
        </p:nvGrpSpPr>
        <p:grpSpPr>
          <a:xfrm>
            <a:off x="897576" y="1239824"/>
            <a:ext cx="3261408" cy="4024482"/>
            <a:chOff x="897576" y="1239824"/>
            <a:chExt cx="3261408" cy="40244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9368F2-5B99-3D9E-8D3A-2DC2A347F715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CBB7BE-D3E9-8A41-98AE-4657E10898C9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MODEL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JAVASCRIPT OBJECTS</a:t>
              </a:r>
            </a:p>
            <a:p>
              <a:endParaRPr lang="en-US" dirty="0"/>
            </a:p>
          </p:txBody>
        </p:sp>
        <p:pic>
          <p:nvPicPr>
            <p:cNvPr id="22" name="Picture 4" descr="JavaScript – Logos Download">
              <a:extLst>
                <a:ext uri="{FF2B5EF4-FFF2-40B4-BE49-F238E27FC236}">
                  <a16:creationId xmlns:a16="http://schemas.microsoft.com/office/drawing/2014/main" id="{73645A70-E4A7-4EFF-5986-0D8C1E8BC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89" y="1239824"/>
              <a:ext cx="2643379" cy="2643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31CB6F-8832-270E-9666-9DBDC389824F}"/>
              </a:ext>
            </a:extLst>
          </p:cNvPr>
          <p:cNvGrpSpPr/>
          <p:nvPr/>
        </p:nvGrpSpPr>
        <p:grpSpPr>
          <a:xfrm>
            <a:off x="4575496" y="1207879"/>
            <a:ext cx="3261408" cy="4056427"/>
            <a:chOff x="4575496" y="1207879"/>
            <a:chExt cx="3261408" cy="405642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B6D414-8967-72CC-FCB4-56FAF9D3F5CC}"/>
                </a:ext>
              </a:extLst>
            </p:cNvPr>
            <p:cNvSpPr/>
            <p:nvPr/>
          </p:nvSpPr>
          <p:spPr>
            <a:xfrm>
              <a:off x="457549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87A114-468C-048D-D891-9BB8DB91E43C}"/>
                </a:ext>
              </a:extLst>
            </p:cNvPr>
            <p:cNvSpPr txBox="1"/>
            <p:nvPr/>
          </p:nvSpPr>
          <p:spPr>
            <a:xfrm>
              <a:off x="4666942" y="4065923"/>
              <a:ext cx="3078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VIEW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HTML, CSS, VANILLA JS,  	 		BOOTSTRAP 5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958040-B456-CEB4-ABA8-22575C803294}"/>
                </a:ext>
              </a:extLst>
            </p:cNvPr>
            <p:cNvSpPr/>
            <p:nvPr/>
          </p:nvSpPr>
          <p:spPr>
            <a:xfrm>
              <a:off x="4884510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4" descr="JavaScript – Logos Download">
              <a:extLst>
                <a:ext uri="{FF2B5EF4-FFF2-40B4-BE49-F238E27FC236}">
                  <a16:creationId xmlns:a16="http://schemas.microsoft.com/office/drawing/2014/main" id="{692FE652-665A-AC84-21A7-8F01EE972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545" y="1312529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HTML5 Logo - Logo-Share">
              <a:extLst>
                <a:ext uri="{FF2B5EF4-FFF2-40B4-BE49-F238E27FC236}">
                  <a16:creationId xmlns:a16="http://schemas.microsoft.com/office/drawing/2014/main" id="{9E510580-8232-7F54-A9A6-26823C17FD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18151" y="1312529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CSS 3 Logo HD Wallpaper | dd | Pinterest | Logos, Wallpapers and Chang'e 3">
              <a:extLst>
                <a:ext uri="{FF2B5EF4-FFF2-40B4-BE49-F238E27FC236}">
                  <a16:creationId xmlns:a16="http://schemas.microsoft.com/office/drawing/2014/main" id="{9867914E-73B0-25EE-E153-22EE15384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18151" y="2567496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Bootstrap · GitHub">
              <a:extLst>
                <a:ext uri="{FF2B5EF4-FFF2-40B4-BE49-F238E27FC236}">
                  <a16:creationId xmlns:a16="http://schemas.microsoft.com/office/drawing/2014/main" id="{C73D3031-C294-AA0D-1BFF-56A172AC0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545" y="2567496"/>
              <a:ext cx="1137249" cy="1137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A38FB0-A102-2DCD-46BB-9C1402D28C9D}"/>
              </a:ext>
            </a:extLst>
          </p:cNvPr>
          <p:cNvGrpSpPr/>
          <p:nvPr/>
        </p:nvGrpSpPr>
        <p:grpSpPr>
          <a:xfrm>
            <a:off x="8253414" y="1239824"/>
            <a:ext cx="3261408" cy="4024482"/>
            <a:chOff x="897576" y="1239824"/>
            <a:chExt cx="3261408" cy="402448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3AA99AA-CDAF-2A48-7EA5-C998E482A94E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24A1C3-EE39-B394-6CBB-55D6BFD30501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CONTROLLER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VANILLA JAVASCRIPT</a:t>
              </a:r>
              <a:endParaRPr lang="en-US" dirty="0"/>
            </a:p>
          </p:txBody>
        </p:sp>
        <p:pic>
          <p:nvPicPr>
            <p:cNvPr id="34" name="Picture 4" descr="JavaScript – Logos Download">
              <a:extLst>
                <a:ext uri="{FF2B5EF4-FFF2-40B4-BE49-F238E27FC236}">
                  <a16:creationId xmlns:a16="http://schemas.microsoft.com/office/drawing/2014/main" id="{ADF2EEB2-4E7A-781F-2051-8FC33A67B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89" y="1239824"/>
              <a:ext cx="2643379" cy="2643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6646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1AA30B3-16F2-BAA4-C1B1-7AB03072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FDC0235-895B-32A8-8437-7FF9406B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E47CA6-D9FF-6712-6B8C-2DC3BF47129A}"/>
              </a:ext>
            </a:extLst>
          </p:cNvPr>
          <p:cNvGrpSpPr/>
          <p:nvPr/>
        </p:nvGrpSpPr>
        <p:grpSpPr>
          <a:xfrm>
            <a:off x="897576" y="1207879"/>
            <a:ext cx="3261408" cy="4150706"/>
            <a:chOff x="897576" y="1207879"/>
            <a:chExt cx="3261408" cy="415070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69A197-452C-CE1E-F3C3-16A969965CD8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222228-8CD4-F316-5E30-AE4FD29E4E14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IDE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VS CODE w/ HTML-CSS, 	TABNINE, LIVE SERVER</a:t>
              </a:r>
            </a:p>
            <a:p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7E28BB-0F4D-10DA-0FCD-C1B64D0C371E}"/>
                </a:ext>
              </a:extLst>
            </p:cNvPr>
            <p:cNvSpPr/>
            <p:nvPr/>
          </p:nvSpPr>
          <p:spPr>
            <a:xfrm>
              <a:off x="1178814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" descr="Vscode Icons">
              <a:extLst>
                <a:ext uri="{FF2B5EF4-FFF2-40B4-BE49-F238E27FC236}">
                  <a16:creationId xmlns:a16="http://schemas.microsoft.com/office/drawing/2014/main" id="{A2D63DC6-E35B-FA47-AFDE-C5F3CBAFA3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99593" y="1302369"/>
              <a:ext cx="1150762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Bin-Sense® Live | Bin-Sense">
              <a:extLst>
                <a:ext uri="{FF2B5EF4-FFF2-40B4-BE49-F238E27FC236}">
                  <a16:creationId xmlns:a16="http://schemas.microsoft.com/office/drawing/2014/main" id="{8187B0A0-D6A1-7E43-4146-B3D8B8B6E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571" y="1313170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3E199C1-3BE2-3516-5E56-1335C2C8C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13255" y="2531057"/>
              <a:ext cx="1137100" cy="112759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E98D5F-BADF-192B-1A8C-A74822F45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63432" y="2555068"/>
              <a:ext cx="1136607" cy="110358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844E47-EE2B-5BE9-8892-3D72130D89DB}"/>
              </a:ext>
            </a:extLst>
          </p:cNvPr>
          <p:cNvGrpSpPr/>
          <p:nvPr/>
        </p:nvGrpSpPr>
        <p:grpSpPr>
          <a:xfrm>
            <a:off x="4575496" y="1207879"/>
            <a:ext cx="3261408" cy="4056427"/>
            <a:chOff x="4575496" y="1207879"/>
            <a:chExt cx="3261408" cy="405642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D83E99-3245-6B6D-6DBA-745BC1092697}"/>
                </a:ext>
              </a:extLst>
            </p:cNvPr>
            <p:cNvSpPr/>
            <p:nvPr/>
          </p:nvSpPr>
          <p:spPr>
            <a:xfrm>
              <a:off x="457549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760ACA-31C2-6448-F7CB-69DBB0EAFDA3}"/>
                </a:ext>
              </a:extLst>
            </p:cNvPr>
            <p:cNvSpPr txBox="1"/>
            <p:nvPr/>
          </p:nvSpPr>
          <p:spPr>
            <a:xfrm>
              <a:off x="4666942" y="4065923"/>
              <a:ext cx="3078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VERSION CONTROL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GIT AND GITHUB, 	MINGW-CLI</a:t>
              </a:r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587D68-39C0-0C33-96D6-5DFDC2337602}"/>
                </a:ext>
              </a:extLst>
            </p:cNvPr>
            <p:cNvSpPr/>
            <p:nvPr/>
          </p:nvSpPr>
          <p:spPr>
            <a:xfrm>
              <a:off x="4884510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6" descr="An Introduction to Version Control System for Developers - Super Dev ...">
              <a:extLst>
                <a:ext uri="{FF2B5EF4-FFF2-40B4-BE49-F238E27FC236}">
                  <a16:creationId xmlns:a16="http://schemas.microsoft.com/office/drawing/2014/main" id="{7E026BF4-AD12-40F2-2823-4B5CE7C198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8151" y="1313170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See the source image">
              <a:extLst>
                <a:ext uri="{FF2B5EF4-FFF2-40B4-BE49-F238E27FC236}">
                  <a16:creationId xmlns:a16="http://schemas.microsoft.com/office/drawing/2014/main" id="{4048D4F1-FD5B-EB4E-B97A-C2E591D8BD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59546" y="1313170"/>
              <a:ext cx="1137248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MinGW-W64 Logos">
              <a:extLst>
                <a:ext uri="{FF2B5EF4-FFF2-40B4-BE49-F238E27FC236}">
                  <a16:creationId xmlns:a16="http://schemas.microsoft.com/office/drawing/2014/main" id="{DAC9BF17-23B6-ADE6-3975-EFAD94287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007" y="2610622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BCDE92-EB8E-12F1-5590-C6BAE6213D9C}"/>
              </a:ext>
            </a:extLst>
          </p:cNvPr>
          <p:cNvGrpSpPr/>
          <p:nvPr/>
        </p:nvGrpSpPr>
        <p:grpSpPr>
          <a:xfrm>
            <a:off x="8253414" y="1171664"/>
            <a:ext cx="3261408" cy="4056427"/>
            <a:chOff x="8253414" y="1171664"/>
            <a:chExt cx="3261408" cy="405642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F65922B-E8FA-517A-9626-43D7D4B57705}"/>
                </a:ext>
              </a:extLst>
            </p:cNvPr>
            <p:cNvGrpSpPr/>
            <p:nvPr/>
          </p:nvGrpSpPr>
          <p:grpSpPr>
            <a:xfrm>
              <a:off x="8253414" y="1171664"/>
              <a:ext cx="3261408" cy="4056427"/>
              <a:chOff x="8253414" y="1171664"/>
              <a:chExt cx="3261408" cy="405642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6360D62-2972-51EF-FF71-084F511B6E75}"/>
                  </a:ext>
                </a:extLst>
              </p:cNvPr>
              <p:cNvSpPr/>
              <p:nvPr/>
            </p:nvSpPr>
            <p:spPr>
              <a:xfrm>
                <a:off x="8253414" y="1914343"/>
                <a:ext cx="3261408" cy="3313748"/>
              </a:xfrm>
              <a:prstGeom prst="rect">
                <a:avLst/>
              </a:prstGeom>
              <a:solidFill>
                <a:schemeClr val="accent1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AC9FA5-75C7-1B6E-C83B-0BCFB885E099}"/>
                  </a:ext>
                </a:extLst>
              </p:cNvPr>
              <p:cNvSpPr txBox="1"/>
              <p:nvPr/>
            </p:nvSpPr>
            <p:spPr>
              <a:xfrm>
                <a:off x="8344860" y="4029708"/>
                <a:ext cx="30785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D1D5DB"/>
                    </a:solidFill>
                    <a:latin typeface="Söhne"/>
                  </a:rPr>
                  <a:t>WEB SERVICE</a:t>
                </a:r>
              </a:p>
              <a:p>
                <a:r>
                  <a:rPr lang="en-US" dirty="0">
                    <a:solidFill>
                      <a:srgbClr val="D1D5DB"/>
                    </a:solidFill>
                    <a:latin typeface="Söhne"/>
                  </a:rPr>
                  <a:t>        XAMPP, GITHUB-PAGES</a:t>
                </a:r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03CC18F-592D-71E1-E180-6CC6565E9F78}"/>
                  </a:ext>
                </a:extLst>
              </p:cNvPr>
              <p:cNvSpPr/>
              <p:nvPr/>
            </p:nvSpPr>
            <p:spPr>
              <a:xfrm>
                <a:off x="8562428" y="1171664"/>
                <a:ext cx="2643378" cy="264337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Picture 12" descr="Updating PHP version with XAMPP – write">
                <a:extLst>
                  <a:ext uri="{FF2B5EF4-FFF2-40B4-BE49-F238E27FC236}">
                    <a16:creationId xmlns:a16="http://schemas.microsoft.com/office/drawing/2014/main" id="{D45D289C-6C24-1ABA-EBB7-E510F213F9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846757" y="1262014"/>
                <a:ext cx="1132985" cy="1308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8" descr="See the source image">
              <a:extLst>
                <a:ext uri="{FF2B5EF4-FFF2-40B4-BE49-F238E27FC236}">
                  <a16:creationId xmlns:a16="http://schemas.microsoft.com/office/drawing/2014/main" id="{3AF42547-27EB-C5EB-440F-26228B0CCB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962442" y="2602177"/>
              <a:ext cx="1137248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2160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B7BCE9-07DC-F9AF-E23D-216DA4755B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55090">
            <a:off x="269240" y="579120"/>
            <a:ext cx="11653520" cy="58750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C8E20-F48E-001E-593A-919367AC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97901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4259730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57B21E-3793-2EA0-4404-CF25273F4B5A}"/>
              </a:ext>
            </a:extLst>
          </p:cNvPr>
          <p:cNvSpPr/>
          <p:nvPr/>
        </p:nvSpPr>
        <p:spPr>
          <a:xfrm>
            <a:off x="3130246" y="945091"/>
            <a:ext cx="8797587" cy="53406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5CF31-B02E-3170-0274-328E30B7FECC}"/>
              </a:ext>
            </a:extLst>
          </p:cNvPr>
          <p:cNvSpPr txBox="1"/>
          <p:nvPr/>
        </p:nvSpPr>
        <p:spPr>
          <a:xfrm>
            <a:off x="6008752" y="55875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myStore</a:t>
            </a:r>
            <a:r>
              <a:rPr lang="en-US" dirty="0"/>
              <a:t> Online Shopping System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36AEAA-0873-0F21-8FE8-32556C236C18}"/>
              </a:ext>
            </a:extLst>
          </p:cNvPr>
          <p:cNvSpPr/>
          <p:nvPr/>
        </p:nvSpPr>
        <p:spPr>
          <a:xfrm>
            <a:off x="3852556" y="5047925"/>
            <a:ext cx="2205423" cy="86903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VIEW PRODUCTS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DD46B-BEF7-25C2-F73D-EE9FC8DEE217}"/>
              </a:ext>
            </a:extLst>
          </p:cNvPr>
          <p:cNvSpPr/>
          <p:nvPr/>
        </p:nvSpPr>
        <p:spPr>
          <a:xfrm>
            <a:off x="9674383" y="3943425"/>
            <a:ext cx="201168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PURCHASE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59078A-224B-9378-33D3-3F4FC93785CE}"/>
              </a:ext>
            </a:extLst>
          </p:cNvPr>
          <p:cNvSpPr/>
          <p:nvPr/>
        </p:nvSpPr>
        <p:spPr>
          <a:xfrm>
            <a:off x="6790023" y="4884661"/>
            <a:ext cx="210169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CHECKOUT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0564E8-617F-1B93-79E9-80447B144646}"/>
              </a:ext>
            </a:extLst>
          </p:cNvPr>
          <p:cNvSpPr/>
          <p:nvPr/>
        </p:nvSpPr>
        <p:spPr>
          <a:xfrm>
            <a:off x="3905662" y="1129650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LOGIN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F4C763-DF0E-837B-4F98-7E1AFCDFCD88}"/>
              </a:ext>
            </a:extLst>
          </p:cNvPr>
          <p:cNvCxnSpPr>
            <a:cxnSpLocks/>
            <a:stCxn id="29" idx="3"/>
            <a:endCxn id="14" idx="2"/>
          </p:cNvCxnSpPr>
          <p:nvPr/>
        </p:nvCxnSpPr>
        <p:spPr>
          <a:xfrm flipV="1">
            <a:off x="1771665" y="1517694"/>
            <a:ext cx="2133997" cy="302744"/>
          </a:xfrm>
          <a:prstGeom prst="straightConnector1">
            <a:avLst/>
          </a:prstGeom>
          <a:ln w="57150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C48D55-DA48-483E-8498-4E1FD5A41D9E}"/>
              </a:ext>
            </a:extLst>
          </p:cNvPr>
          <p:cNvCxnSpPr>
            <a:cxnSpLocks/>
            <a:stCxn id="29" idx="3"/>
            <a:endCxn id="11" idx="2"/>
          </p:cNvCxnSpPr>
          <p:nvPr/>
        </p:nvCxnSpPr>
        <p:spPr>
          <a:xfrm>
            <a:off x="1771665" y="1820438"/>
            <a:ext cx="2080891" cy="3662005"/>
          </a:xfrm>
          <a:prstGeom prst="straightConnector1">
            <a:avLst/>
          </a:prstGeom>
          <a:ln w="57150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6B2CF45-9E97-C607-D545-E1E153FAA83E}"/>
              </a:ext>
            </a:extLst>
          </p:cNvPr>
          <p:cNvSpPr/>
          <p:nvPr/>
        </p:nvSpPr>
        <p:spPr>
          <a:xfrm>
            <a:off x="3905662" y="2968497"/>
            <a:ext cx="210169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SHOPPING CART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F05901-7F1B-1319-7A87-EEC8964219D0}"/>
              </a:ext>
            </a:extLst>
          </p:cNvPr>
          <p:cNvCxnSpPr>
            <a:cxnSpLocks/>
            <a:stCxn id="37" idx="3"/>
            <a:endCxn id="11" idx="2"/>
          </p:cNvCxnSpPr>
          <p:nvPr/>
        </p:nvCxnSpPr>
        <p:spPr>
          <a:xfrm>
            <a:off x="1792667" y="4589454"/>
            <a:ext cx="2059889" cy="892989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944C4C-C052-4650-C0A8-5716F4971EEE}"/>
              </a:ext>
            </a:extLst>
          </p:cNvPr>
          <p:cNvGrpSpPr/>
          <p:nvPr/>
        </p:nvGrpSpPr>
        <p:grpSpPr>
          <a:xfrm>
            <a:off x="236347" y="1277768"/>
            <a:ext cx="2184400" cy="2308153"/>
            <a:chOff x="1234341" y="1248126"/>
            <a:chExt cx="2184400" cy="2308153"/>
          </a:xfrm>
          <a:solidFill>
            <a:schemeClr val="bg2">
              <a:lumMod val="50000"/>
            </a:scheme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013A3F8-7348-FDD6-F818-C1572BA98869}"/>
                </a:ext>
              </a:extLst>
            </p:cNvPr>
            <p:cNvGrpSpPr/>
            <p:nvPr/>
          </p:nvGrpSpPr>
          <p:grpSpPr>
            <a:xfrm>
              <a:off x="1883424" y="1248126"/>
              <a:ext cx="886235" cy="1741679"/>
              <a:chOff x="1422954" y="2222229"/>
              <a:chExt cx="1265546" cy="2177464"/>
            </a:xfrm>
            <a:grpFill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DCCD6B-BEB1-F94C-F231-DCDB72CB1393}"/>
                  </a:ext>
                </a:extLst>
              </p:cNvPr>
              <p:cNvSpPr/>
              <p:nvPr/>
            </p:nvSpPr>
            <p:spPr>
              <a:xfrm>
                <a:off x="2006600" y="2435589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29568B6-394C-0B77-9A59-12EBBDDA6FB7}"/>
                  </a:ext>
                </a:extLst>
              </p:cNvPr>
              <p:cNvSpPr/>
              <p:nvPr/>
            </p:nvSpPr>
            <p:spPr>
              <a:xfrm>
                <a:off x="1803400" y="2222229"/>
                <a:ext cx="477520" cy="42672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29946C-2B05-1085-32AB-4091696FF4C3}"/>
                  </a:ext>
                </a:extLst>
              </p:cNvPr>
              <p:cNvSpPr/>
              <p:nvPr/>
            </p:nvSpPr>
            <p:spPr>
              <a:xfrm rot="2056843">
                <a:off x="1714777" y="3341545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834692B-A545-F83F-D298-3DAFB173E9BB}"/>
                  </a:ext>
                </a:extLst>
              </p:cNvPr>
              <p:cNvSpPr/>
              <p:nvPr/>
            </p:nvSpPr>
            <p:spPr>
              <a:xfrm rot="19429860">
                <a:off x="2311990" y="3332446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6D34E0-85EF-7276-E298-1CADBD9E32CE}"/>
                  </a:ext>
                </a:extLst>
              </p:cNvPr>
              <p:cNvSpPr/>
              <p:nvPr/>
            </p:nvSpPr>
            <p:spPr>
              <a:xfrm>
                <a:off x="1422954" y="2865120"/>
                <a:ext cx="1265546" cy="711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2A5EEF-DB1E-7773-7B1A-7AC6A1F90296}"/>
                </a:ext>
              </a:extLst>
            </p:cNvPr>
            <p:cNvSpPr txBox="1"/>
            <p:nvPr/>
          </p:nvSpPr>
          <p:spPr>
            <a:xfrm>
              <a:off x="1234341" y="2909948"/>
              <a:ext cx="2184400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REGISTERED CUSTOMER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990E3E-5C16-28B2-43A3-2AF47226BB0C}"/>
              </a:ext>
            </a:extLst>
          </p:cNvPr>
          <p:cNvGrpSpPr/>
          <p:nvPr/>
        </p:nvGrpSpPr>
        <p:grpSpPr>
          <a:xfrm>
            <a:off x="257349" y="4046784"/>
            <a:ext cx="2184400" cy="2308153"/>
            <a:chOff x="1234341" y="1248126"/>
            <a:chExt cx="2184400" cy="2308153"/>
          </a:xfrm>
          <a:solidFill>
            <a:schemeClr val="bg2">
              <a:lumMod val="50000"/>
            </a:schemeClr>
          </a:solidFill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8517DF5-B516-53D5-5AF4-54FC6A8C6674}"/>
                </a:ext>
              </a:extLst>
            </p:cNvPr>
            <p:cNvGrpSpPr/>
            <p:nvPr/>
          </p:nvGrpSpPr>
          <p:grpSpPr>
            <a:xfrm>
              <a:off x="1883424" y="1248126"/>
              <a:ext cx="886235" cy="1741679"/>
              <a:chOff x="1422954" y="2222229"/>
              <a:chExt cx="1265546" cy="2177464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0EA7862-64C5-E517-25C7-AE735D680D59}"/>
                  </a:ext>
                </a:extLst>
              </p:cNvPr>
              <p:cNvSpPr/>
              <p:nvPr/>
            </p:nvSpPr>
            <p:spPr>
              <a:xfrm>
                <a:off x="2006600" y="2435589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DD96120-40C6-8249-ADF3-2865A4B3511F}"/>
                  </a:ext>
                </a:extLst>
              </p:cNvPr>
              <p:cNvSpPr/>
              <p:nvPr/>
            </p:nvSpPr>
            <p:spPr>
              <a:xfrm>
                <a:off x="1803400" y="2222229"/>
                <a:ext cx="477520" cy="42672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EA56D-1B8A-890F-E804-36BAFC4D9C10}"/>
                  </a:ext>
                </a:extLst>
              </p:cNvPr>
              <p:cNvSpPr/>
              <p:nvPr/>
            </p:nvSpPr>
            <p:spPr>
              <a:xfrm rot="2056843">
                <a:off x="1714777" y="3341545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D4E352F-1A7E-16C0-1334-F68688480A52}"/>
                  </a:ext>
                </a:extLst>
              </p:cNvPr>
              <p:cNvSpPr/>
              <p:nvPr/>
            </p:nvSpPr>
            <p:spPr>
              <a:xfrm rot="19429860">
                <a:off x="2311990" y="3332446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A811B9E-7DFC-6DAF-2E7A-A309D1D62CB5}"/>
                  </a:ext>
                </a:extLst>
              </p:cNvPr>
              <p:cNvSpPr/>
              <p:nvPr/>
            </p:nvSpPr>
            <p:spPr>
              <a:xfrm>
                <a:off x="1422954" y="2865120"/>
                <a:ext cx="1265546" cy="711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7C177F-6EE7-26D4-82FC-809FD0831372}"/>
                </a:ext>
              </a:extLst>
            </p:cNvPr>
            <p:cNvSpPr txBox="1"/>
            <p:nvPr/>
          </p:nvSpPr>
          <p:spPr>
            <a:xfrm>
              <a:off x="1234341" y="2909948"/>
              <a:ext cx="2184400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NON-REGISTERED CUSTOMER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3F1FF6A-31E9-40FC-C8F2-C9000A338641}"/>
              </a:ext>
            </a:extLst>
          </p:cNvPr>
          <p:cNvCxnSpPr>
            <a:cxnSpLocks/>
            <a:stCxn id="14" idx="4"/>
            <a:endCxn id="19" idx="0"/>
          </p:cNvCxnSpPr>
          <p:nvPr/>
        </p:nvCxnSpPr>
        <p:spPr>
          <a:xfrm>
            <a:off x="4956507" y="1905737"/>
            <a:ext cx="0" cy="106276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56BF090-4B22-D28E-1061-4138B7981EC6}"/>
              </a:ext>
            </a:extLst>
          </p:cNvPr>
          <p:cNvCxnSpPr>
            <a:cxnSpLocks/>
            <a:stCxn id="19" idx="4"/>
            <a:endCxn id="11" idx="0"/>
          </p:cNvCxnSpPr>
          <p:nvPr/>
        </p:nvCxnSpPr>
        <p:spPr>
          <a:xfrm flipH="1">
            <a:off x="4955268" y="4026645"/>
            <a:ext cx="1239" cy="102128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4A0F8BA-40A1-C035-3905-1D310B54E0B6}"/>
              </a:ext>
            </a:extLst>
          </p:cNvPr>
          <p:cNvSpPr txBox="1"/>
          <p:nvPr/>
        </p:nvSpPr>
        <p:spPr>
          <a:xfrm>
            <a:off x="3593022" y="417651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E72DDFB-2AC2-61AF-012E-8AAB0AAE61EC}"/>
              </a:ext>
            </a:extLst>
          </p:cNvPr>
          <p:cNvCxnSpPr>
            <a:cxnSpLocks/>
            <a:stCxn id="19" idx="5"/>
            <a:endCxn id="13" idx="2"/>
          </p:cNvCxnSpPr>
          <p:nvPr/>
        </p:nvCxnSpPr>
        <p:spPr>
          <a:xfrm>
            <a:off x="5699567" y="3871683"/>
            <a:ext cx="1090456" cy="1542052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DB142B5D-6369-9B17-5413-96A60459FB17}"/>
              </a:ext>
            </a:extLst>
          </p:cNvPr>
          <p:cNvSpPr/>
          <p:nvPr/>
        </p:nvSpPr>
        <p:spPr>
          <a:xfrm>
            <a:off x="7333559" y="2704477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LOGOUT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A1936DB-10EF-AD48-DFF7-29B7F2E4E295}"/>
              </a:ext>
            </a:extLst>
          </p:cNvPr>
          <p:cNvSpPr txBox="1"/>
          <p:nvPr/>
        </p:nvSpPr>
        <p:spPr>
          <a:xfrm>
            <a:off x="3534537" y="2163028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DB8BF79-DD5E-D85F-F639-A0DBCDE3871D}"/>
              </a:ext>
            </a:extLst>
          </p:cNvPr>
          <p:cNvCxnSpPr>
            <a:cxnSpLocks/>
            <a:stCxn id="13" idx="6"/>
            <a:endCxn id="12" idx="3"/>
          </p:cNvCxnSpPr>
          <p:nvPr/>
        </p:nvCxnSpPr>
        <p:spPr>
          <a:xfrm flipV="1">
            <a:off x="8891713" y="4846611"/>
            <a:ext cx="1077274" cy="567124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A6BE0CE-C5F1-D976-4674-762414665888}"/>
              </a:ext>
            </a:extLst>
          </p:cNvPr>
          <p:cNvSpPr txBox="1"/>
          <p:nvPr/>
        </p:nvSpPr>
        <p:spPr>
          <a:xfrm>
            <a:off x="5216773" y="210579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BC7D024-CAF5-C826-7F9D-12F220AE63DE}"/>
              </a:ext>
            </a:extLst>
          </p:cNvPr>
          <p:cNvSpPr txBox="1"/>
          <p:nvPr/>
        </p:nvSpPr>
        <p:spPr>
          <a:xfrm>
            <a:off x="5792666" y="2880624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F1204D-84E9-8B62-8A18-067D9A334A73}"/>
              </a:ext>
            </a:extLst>
          </p:cNvPr>
          <p:cNvSpPr txBox="1"/>
          <p:nvPr/>
        </p:nvSpPr>
        <p:spPr>
          <a:xfrm>
            <a:off x="5943086" y="3994070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C715927-D987-1DB0-2E22-E0A66A75FFB8}"/>
              </a:ext>
            </a:extLst>
          </p:cNvPr>
          <p:cNvSpPr txBox="1"/>
          <p:nvPr/>
        </p:nvSpPr>
        <p:spPr>
          <a:xfrm>
            <a:off x="6168576" y="1169786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8E6C82-E5ED-8615-C853-0FB1E0001DB0}"/>
              </a:ext>
            </a:extLst>
          </p:cNvPr>
          <p:cNvSpPr txBox="1"/>
          <p:nvPr/>
        </p:nvSpPr>
        <p:spPr>
          <a:xfrm>
            <a:off x="9075706" y="513017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EACC4B2-3ECE-76DC-17BA-27B00CC43970}"/>
              </a:ext>
            </a:extLst>
          </p:cNvPr>
          <p:cNvSpPr/>
          <p:nvPr/>
        </p:nvSpPr>
        <p:spPr>
          <a:xfrm>
            <a:off x="7995104" y="1159597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USER INFO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F078211-87F0-6F2A-8C10-C658C67D45DF}"/>
              </a:ext>
            </a:extLst>
          </p:cNvPr>
          <p:cNvCxnSpPr>
            <a:cxnSpLocks/>
            <a:stCxn id="14" idx="6"/>
            <a:endCxn id="119" idx="2"/>
          </p:cNvCxnSpPr>
          <p:nvPr/>
        </p:nvCxnSpPr>
        <p:spPr>
          <a:xfrm>
            <a:off x="6007352" y="1517694"/>
            <a:ext cx="1987752" cy="29947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6C43B173-12C9-065B-6DC0-D56B8D48EC60}"/>
              </a:ext>
            </a:extLst>
          </p:cNvPr>
          <p:cNvSpPr txBox="1"/>
          <p:nvPr/>
        </p:nvSpPr>
        <p:spPr>
          <a:xfrm>
            <a:off x="9602048" y="3246061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655C6CF-4441-FC4E-75BC-839334968B14}"/>
              </a:ext>
            </a:extLst>
          </p:cNvPr>
          <p:cNvCxnSpPr>
            <a:cxnSpLocks/>
            <a:stCxn id="14" idx="5"/>
            <a:endCxn id="71" idx="1"/>
          </p:cNvCxnSpPr>
          <p:nvPr/>
        </p:nvCxnSpPr>
        <p:spPr>
          <a:xfrm>
            <a:off x="5699567" y="1792082"/>
            <a:ext cx="1941777" cy="102605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D2C97A7-EE1E-7AF9-F736-F7548271D313}"/>
              </a:ext>
            </a:extLst>
          </p:cNvPr>
          <p:cNvCxnSpPr>
            <a:cxnSpLocks/>
            <a:stCxn id="19" idx="6"/>
            <a:endCxn id="71" idx="2"/>
          </p:cNvCxnSpPr>
          <p:nvPr/>
        </p:nvCxnSpPr>
        <p:spPr>
          <a:xfrm flipV="1">
            <a:off x="6007352" y="3092521"/>
            <a:ext cx="1326207" cy="40505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9C434EA8-010A-E3A2-B011-45ACF2E893B6}"/>
              </a:ext>
            </a:extLst>
          </p:cNvPr>
          <p:cNvCxnSpPr>
            <a:cxnSpLocks/>
            <a:stCxn id="119" idx="4"/>
            <a:endCxn id="71" idx="0"/>
          </p:cNvCxnSpPr>
          <p:nvPr/>
        </p:nvCxnSpPr>
        <p:spPr>
          <a:xfrm flipH="1">
            <a:off x="8384404" y="1935684"/>
            <a:ext cx="661545" cy="768793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CC5DC51E-7A61-590A-BCB7-161FC44C845B}"/>
              </a:ext>
            </a:extLst>
          </p:cNvPr>
          <p:cNvCxnSpPr>
            <a:cxnSpLocks/>
            <a:stCxn id="12" idx="0"/>
            <a:endCxn id="71" idx="5"/>
          </p:cNvCxnSpPr>
          <p:nvPr/>
        </p:nvCxnSpPr>
        <p:spPr>
          <a:xfrm flipH="1" flipV="1">
            <a:off x="9127464" y="3366909"/>
            <a:ext cx="1552759" cy="576516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AB23208-96E3-8FC0-EFF1-BA061F6B6064}"/>
              </a:ext>
            </a:extLst>
          </p:cNvPr>
          <p:cNvSpPr txBox="1"/>
          <p:nvPr/>
        </p:nvSpPr>
        <p:spPr>
          <a:xfrm>
            <a:off x="8787302" y="2038239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031144A-5439-6D74-5624-A0466D6D9FCB}"/>
              </a:ext>
            </a:extLst>
          </p:cNvPr>
          <p:cNvCxnSpPr>
            <a:cxnSpLocks/>
            <a:stCxn id="13" idx="0"/>
            <a:endCxn id="71" idx="4"/>
          </p:cNvCxnSpPr>
          <p:nvPr/>
        </p:nvCxnSpPr>
        <p:spPr>
          <a:xfrm flipV="1">
            <a:off x="7840868" y="3480564"/>
            <a:ext cx="543536" cy="1404097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4A1E9C-6E8B-C66C-BDEC-D5BD8BF87311}"/>
              </a:ext>
            </a:extLst>
          </p:cNvPr>
          <p:cNvSpPr txBox="1"/>
          <p:nvPr/>
        </p:nvSpPr>
        <p:spPr>
          <a:xfrm>
            <a:off x="8080002" y="395989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</p:spTree>
    <p:extLst>
      <p:ext uri="{BB962C8B-B14F-4D97-AF65-F5344CB8AC3E}">
        <p14:creationId xmlns:p14="http://schemas.microsoft.com/office/powerpoint/2010/main" val="2269131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39268-93BC-DC97-2C3C-E57DE2B663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" y="558800"/>
            <a:ext cx="11345732" cy="60274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103AA5F-1267-A4DD-A81A-E4FD43B84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97901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OBJECT MODELS</a:t>
            </a:r>
          </a:p>
        </p:txBody>
      </p:sp>
    </p:spTree>
    <p:extLst>
      <p:ext uri="{BB962C8B-B14F-4D97-AF65-F5344CB8AC3E}">
        <p14:creationId xmlns:p14="http://schemas.microsoft.com/office/powerpoint/2010/main" val="2180396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3F841022-98CA-248C-3887-E6351F68B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478" y="27992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Application Mini Project 1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F1F98FA3-0F2B-C69A-A7AE-106ECBEC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C04CAFD-AD1D-12E1-DADA-C99FE7ADCA17}"/>
              </a:ext>
            </a:extLst>
          </p:cNvPr>
          <p:cNvGrpSpPr/>
          <p:nvPr/>
        </p:nvGrpSpPr>
        <p:grpSpPr>
          <a:xfrm>
            <a:off x="4107615" y="1239704"/>
            <a:ext cx="3891280" cy="4414520"/>
            <a:chOff x="894080" y="1061720"/>
            <a:chExt cx="3891280" cy="441452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E3959F-00C9-F008-2A2A-771B548D89AF}"/>
                </a:ext>
              </a:extLst>
            </p:cNvPr>
            <p:cNvSpPr/>
            <p:nvPr/>
          </p:nvSpPr>
          <p:spPr>
            <a:xfrm>
              <a:off x="894080" y="1804644"/>
              <a:ext cx="3891280" cy="367159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84043F-C1BD-944F-D488-C53785B503AB}"/>
                </a:ext>
              </a:extLst>
            </p:cNvPr>
            <p:cNvSpPr txBox="1"/>
            <p:nvPr/>
          </p:nvSpPr>
          <p:spPr>
            <a:xfrm>
              <a:off x="1101198" y="1967204"/>
              <a:ext cx="3602882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        Id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INT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category_id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INT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on_sale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BOOL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description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STRING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specs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STRING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unit_price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NUM</a:t>
              </a:r>
              <a:endParaRPr lang="en-US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discount_p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 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NUM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   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qty : INT   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sold : </a:t>
              </a:r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INT</a:t>
              </a:r>
              <a:endPara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review_rate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INT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main_image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 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STRING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images :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ARRAY{STRING}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190401-D48E-7CF7-3351-E3839AE9376C}"/>
                </a:ext>
              </a:extLst>
            </p:cNvPr>
            <p:cNvSpPr/>
            <p:nvPr/>
          </p:nvSpPr>
          <p:spPr>
            <a:xfrm>
              <a:off x="894080" y="1061720"/>
              <a:ext cx="3891280" cy="7721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PRODUCT_ITEM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038B4E-B3E1-4B61-06C1-370A228425AF}"/>
              </a:ext>
            </a:extLst>
          </p:cNvPr>
          <p:cNvGrpSpPr/>
          <p:nvPr/>
        </p:nvGrpSpPr>
        <p:grpSpPr>
          <a:xfrm>
            <a:off x="135055" y="1239704"/>
            <a:ext cx="3891280" cy="2225040"/>
            <a:chOff x="5405120" y="894080"/>
            <a:chExt cx="3891280" cy="22250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6A5057-CB21-BB5A-FF33-BF3B06D104D3}"/>
                </a:ext>
              </a:extLst>
            </p:cNvPr>
            <p:cNvSpPr/>
            <p:nvPr/>
          </p:nvSpPr>
          <p:spPr>
            <a:xfrm>
              <a:off x="5405120" y="1637004"/>
              <a:ext cx="3891280" cy="148211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A54799-BADB-61C8-FCA8-72FADED200AE}"/>
                </a:ext>
              </a:extLst>
            </p:cNvPr>
            <p:cNvSpPr txBox="1"/>
            <p:nvPr/>
          </p:nvSpPr>
          <p:spPr>
            <a:xfrm>
              <a:off x="5612238" y="1799564"/>
              <a:ext cx="36028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        Id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INT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     name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STRING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  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link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STRING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    image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STRING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3A9B9B-24BE-5378-27E0-1CA9D889473D}"/>
                </a:ext>
              </a:extLst>
            </p:cNvPr>
            <p:cNvSpPr/>
            <p:nvPr/>
          </p:nvSpPr>
          <p:spPr>
            <a:xfrm>
              <a:off x="5405120" y="894080"/>
              <a:ext cx="3891280" cy="7721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PRODUCT_CATEGORY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2E1168-7AE3-54C1-8B53-80EC48A9C962}"/>
              </a:ext>
            </a:extLst>
          </p:cNvPr>
          <p:cNvGrpSpPr/>
          <p:nvPr/>
        </p:nvGrpSpPr>
        <p:grpSpPr>
          <a:xfrm>
            <a:off x="8102454" y="1239704"/>
            <a:ext cx="3891280" cy="4044805"/>
            <a:chOff x="8000854" y="1097464"/>
            <a:chExt cx="3891280" cy="404480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07BE353-B5C1-98C8-7CD6-42162A5755C1}"/>
                </a:ext>
              </a:extLst>
            </p:cNvPr>
            <p:cNvSpPr/>
            <p:nvPr/>
          </p:nvSpPr>
          <p:spPr>
            <a:xfrm>
              <a:off x="8000854" y="1840388"/>
              <a:ext cx="3891280" cy="330188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F8559D-AA7D-8D2A-A9ED-4393495B655A}"/>
                </a:ext>
              </a:extLst>
            </p:cNvPr>
            <p:cNvSpPr txBox="1"/>
            <p:nvPr/>
          </p:nvSpPr>
          <p:spPr>
            <a:xfrm>
              <a:off x="8207972" y="2002948"/>
              <a:ext cx="3602882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    email1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STRING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password1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STRING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  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STRING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  contact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STRING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  address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STRING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img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STRING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cart_list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	ARRAY{</a:t>
              </a:r>
              <a:r>
                <a: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PRODUCT_ITEM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}</a:t>
              </a:r>
            </a:p>
            <a:p>
              <a:r>
                <a:rPr lang="en-US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upcoming_deliveries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	ARRAY{</a:t>
              </a:r>
              <a:r>
                <a: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PRODUCT_ITEM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}</a:t>
              </a:r>
            </a:p>
            <a:p>
              <a:endParaRPr lang="en-US" dirty="0">
                <a:solidFill>
                  <a:srgbClr val="D4D4D4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409B560-427D-FA82-CCD0-544CB303EA82}"/>
                </a:ext>
              </a:extLst>
            </p:cNvPr>
            <p:cNvSpPr/>
            <p:nvPr/>
          </p:nvSpPr>
          <p:spPr>
            <a:xfrm>
              <a:off x="8000854" y="1097464"/>
              <a:ext cx="3891280" cy="7721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9529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Richard Branson: My biggest travel disaster">
            <a:extLst>
              <a:ext uri="{FF2B5EF4-FFF2-40B4-BE49-F238E27FC236}">
                <a16:creationId xmlns:a16="http://schemas.microsoft.com/office/drawing/2014/main" id="{0EA80962-F747-CEB9-3152-0DE7C3536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1826" y="4245552"/>
            <a:ext cx="5030174" cy="28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n Introduction to Version Control System for Developers - Super Dev ...">
            <a:extLst>
              <a:ext uri="{FF2B5EF4-FFF2-40B4-BE49-F238E27FC236}">
                <a16:creationId xmlns:a16="http://schemas.microsoft.com/office/drawing/2014/main" id="{6A020F80-B261-CAD4-F81E-4E38AFC44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37271" y="4274205"/>
            <a:ext cx="1618595" cy="161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gramming Stress Tips (A Psychologist’s Guidelines) - WGP Sigplan">
            <a:extLst>
              <a:ext uri="{FF2B5EF4-FFF2-40B4-BE49-F238E27FC236}">
                <a16:creationId xmlns:a16="http://schemas.microsoft.com/office/drawing/2014/main" id="{59DAB6AB-3BBA-F40A-E9E7-5AA8FD2C2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080" y="4617380"/>
            <a:ext cx="451485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A5478ACD-9B6D-CF74-31EC-E5B1D9525EFD}"/>
              </a:ext>
            </a:extLst>
          </p:cNvPr>
          <p:cNvSpPr/>
          <p:nvPr/>
        </p:nvSpPr>
        <p:spPr>
          <a:xfrm>
            <a:off x="176918" y="2303188"/>
            <a:ext cx="5258683" cy="2014728"/>
          </a:xfrm>
          <a:prstGeom prst="wedgeRoundRectCallout">
            <a:avLst>
              <a:gd name="adj1" fmla="val -28660"/>
              <a:gd name="adj2" fmla="val 1121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9A9BD011-9C39-6D2B-ED65-41F616D7F2BD}"/>
              </a:ext>
            </a:extLst>
          </p:cNvPr>
          <p:cNvSpPr/>
          <p:nvPr/>
        </p:nvSpPr>
        <p:spPr>
          <a:xfrm>
            <a:off x="5654200" y="1640798"/>
            <a:ext cx="5653880" cy="1767840"/>
          </a:xfrm>
          <a:prstGeom prst="wedgeRoundRectCallout">
            <a:avLst>
              <a:gd name="adj1" fmla="val 16624"/>
              <a:gd name="adj2" fmla="val 929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97F94C-2C43-D97C-936C-DD97BBE98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921" y="2088080"/>
            <a:ext cx="4480560" cy="588963"/>
          </a:xfrm>
        </p:spPr>
        <p:txBody>
          <a:bodyPr/>
          <a:lstStyle/>
          <a:p>
            <a:r>
              <a:rPr lang="en-US" dirty="0"/>
              <a:t>Push </a:t>
            </a:r>
            <a:r>
              <a:rPr lang="en-US" dirty="0" err="1"/>
              <a:t>mo</a:t>
            </a:r>
            <a:r>
              <a:rPr lang="en-US" dirty="0"/>
              <a:t> lang </a:t>
            </a:r>
            <a:r>
              <a:rPr lang="en-US" dirty="0" err="1"/>
              <a:t>yan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.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914B4AD-E879-8CED-1C10-828997F2CF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31681" y="1676600"/>
            <a:ext cx="768096" cy="1627632"/>
          </a:xfrm>
        </p:spPr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A922340-578C-C075-C341-EC3D55B16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92924" y="2720349"/>
            <a:ext cx="3932238" cy="588963"/>
          </a:xfrm>
        </p:spPr>
        <p:txBody>
          <a:bodyPr/>
          <a:lstStyle/>
          <a:p>
            <a:r>
              <a:rPr lang="en-US" dirty="0"/>
              <a:t>                                             -git</a:t>
            </a:r>
          </a:p>
        </p:txBody>
      </p:sp>
      <p:sp>
        <p:nvSpPr>
          <p:cNvPr id="12" name="Slide Number Placeholder 22">
            <a:extLst>
              <a:ext uri="{FF2B5EF4-FFF2-40B4-BE49-F238E27FC236}">
                <a16:creationId xmlns:a16="http://schemas.microsoft.com/office/drawing/2014/main" id="{1D1E730F-FDDF-761F-478B-7856EA113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AF96A9-D420-93CC-A02B-06846AEA78CF}"/>
              </a:ext>
            </a:extLst>
          </p:cNvPr>
          <p:cNvSpPr txBox="1">
            <a:spLocks/>
          </p:cNvSpPr>
          <p:nvPr/>
        </p:nvSpPr>
        <p:spPr>
          <a:xfrm>
            <a:off x="121920" y="210312"/>
            <a:ext cx="6400800" cy="7680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00" b="1" kern="1200" cap="all" baseline="0">
                <a:solidFill>
                  <a:schemeClr val="accent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>
                <a:latin typeface="Arial Black" panose="020B0604020202020204" pitchFamily="34" charset="0"/>
                <a:cs typeface="Arial Black" panose="020B0604020202020204" pitchFamily="34" charset="0"/>
              </a:rPr>
              <a:t>Ice breaker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2767B2D-A9AA-159C-3D9B-1E2C124D75DE}"/>
              </a:ext>
            </a:extLst>
          </p:cNvPr>
          <p:cNvSpPr txBox="1">
            <a:spLocks/>
          </p:cNvSpPr>
          <p:nvPr/>
        </p:nvSpPr>
        <p:spPr>
          <a:xfrm>
            <a:off x="343971" y="2416206"/>
            <a:ext cx="768096" cy="1627632"/>
          </a:xfrm>
          <a:prstGeom prst="rect">
            <a:avLst/>
          </a:prstGeom>
        </p:spPr>
        <p:txBody>
          <a:bodyPr vert="horz" lIns="91440" tIns="45720" rIns="91440" bIns="54864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0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“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0AF3FF3-5A84-1817-1D05-482214DCC9EA}"/>
              </a:ext>
            </a:extLst>
          </p:cNvPr>
          <p:cNvSpPr txBox="1">
            <a:spLocks/>
          </p:cNvSpPr>
          <p:nvPr/>
        </p:nvSpPr>
        <p:spPr>
          <a:xfrm>
            <a:off x="457339" y="3875970"/>
            <a:ext cx="4761906" cy="369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                         -BOOT CAMP GUY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39006FD-632D-4AF0-0E19-3A1BC284DBAC}"/>
              </a:ext>
            </a:extLst>
          </p:cNvPr>
          <p:cNvSpPr txBox="1">
            <a:spLocks/>
          </p:cNvSpPr>
          <p:nvPr/>
        </p:nvSpPr>
        <p:spPr>
          <a:xfrm>
            <a:off x="1156183" y="2785829"/>
            <a:ext cx="4605957" cy="5889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00" b="1" kern="1200" cap="all" baseline="0">
                <a:solidFill>
                  <a:schemeClr val="accent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I CAN’T DO IT, SOOO DARN HARD</a:t>
            </a:r>
          </a:p>
        </p:txBody>
      </p:sp>
    </p:spTree>
    <p:extLst>
      <p:ext uri="{BB962C8B-B14F-4D97-AF65-F5344CB8AC3E}">
        <p14:creationId xmlns:p14="http://schemas.microsoft.com/office/powerpoint/2010/main" val="1022599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7204A9-A05C-3664-91EB-A5DCABAFE3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67360" y="381000"/>
            <a:ext cx="12192000" cy="6477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5319E2A-3FFA-A5EE-A498-A8C940D3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97901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DATA FLOW diagram</a:t>
            </a:r>
          </a:p>
        </p:txBody>
      </p:sp>
    </p:spTree>
    <p:extLst>
      <p:ext uri="{BB962C8B-B14F-4D97-AF65-F5344CB8AC3E}">
        <p14:creationId xmlns:p14="http://schemas.microsoft.com/office/powerpoint/2010/main" val="1116115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23CDE4-E9E6-D1FB-3003-9008678D23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007" r="36922"/>
          <a:stretch/>
        </p:blipFill>
        <p:spPr>
          <a:xfrm rot="20995095">
            <a:off x="5239822" y="678199"/>
            <a:ext cx="83534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641" y="581152"/>
            <a:ext cx="5693664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1511559"/>
            <a:ext cx="5693664" cy="4381241"/>
          </a:xfrm>
        </p:spPr>
        <p:txBody>
          <a:bodyPr/>
          <a:lstStyle/>
          <a:p>
            <a:r>
              <a:rPr lang="en-US" dirty="0"/>
              <a:t>Brief Introduction​</a:t>
            </a:r>
          </a:p>
          <a:p>
            <a:r>
              <a:rPr lang="en-US" dirty="0"/>
              <a:t>Objectives</a:t>
            </a:r>
          </a:p>
          <a:p>
            <a:r>
              <a:rPr lang="en-US" dirty="0"/>
              <a:t>Scope and Limitations</a:t>
            </a:r>
          </a:p>
          <a:p>
            <a:r>
              <a:rPr lang="en-US" dirty="0"/>
              <a:t>Technologies</a:t>
            </a:r>
          </a:p>
          <a:p>
            <a:r>
              <a:rPr lang="en-US" dirty="0"/>
              <a:t>Object Models</a:t>
            </a:r>
          </a:p>
          <a:p>
            <a:r>
              <a:rPr lang="en-US" dirty="0"/>
              <a:t>Use Case</a:t>
            </a:r>
          </a:p>
          <a:p>
            <a:r>
              <a:rPr lang="en-US" dirty="0"/>
              <a:t>Road Map​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CE103EAB-23AD-E000-F7BB-BAB32C7EAED9}"/>
              </a:ext>
            </a:extLst>
          </p:cNvPr>
          <p:cNvCxnSpPr>
            <a:cxnSpLocks/>
            <a:stCxn id="141" idx="3"/>
            <a:endCxn id="64" idx="1"/>
          </p:cNvCxnSpPr>
          <p:nvPr/>
        </p:nvCxnSpPr>
        <p:spPr>
          <a:xfrm flipV="1">
            <a:off x="2594573" y="3580655"/>
            <a:ext cx="5859804" cy="2630379"/>
          </a:xfrm>
          <a:prstGeom prst="bentConnector3">
            <a:avLst>
              <a:gd name="adj1" fmla="val 2381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C3AFAF5-2A04-8350-9355-8F215EA45E20}"/>
              </a:ext>
            </a:extLst>
          </p:cNvPr>
          <p:cNvCxnSpPr>
            <a:cxnSpLocks/>
            <a:endCxn id="58" idx="2"/>
          </p:cNvCxnSpPr>
          <p:nvPr/>
        </p:nvCxnSpPr>
        <p:spPr>
          <a:xfrm rot="5400000" flipH="1" flipV="1">
            <a:off x="6226412" y="1652830"/>
            <a:ext cx="1856633" cy="1749178"/>
          </a:xfrm>
          <a:prstGeom prst="bentConnector3">
            <a:avLst>
              <a:gd name="adj1" fmla="val 5264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075EE82A-8257-405B-5A33-9BD77E8B0230}"/>
              </a:ext>
            </a:extLst>
          </p:cNvPr>
          <p:cNvCxnSpPr>
            <a:cxnSpLocks/>
            <a:stCxn id="8" idx="3"/>
            <a:endCxn id="64" idx="1"/>
          </p:cNvCxnSpPr>
          <p:nvPr/>
        </p:nvCxnSpPr>
        <p:spPr>
          <a:xfrm>
            <a:off x="2588800" y="2781295"/>
            <a:ext cx="5865577" cy="799360"/>
          </a:xfrm>
          <a:prstGeom prst="bentConnector3">
            <a:avLst>
              <a:gd name="adj1" fmla="val 2401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CE5CF-2B44-9DF6-8DD0-8E24F2CF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6609" y="298793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82E545-F446-3137-F922-6F901F81C909}"/>
              </a:ext>
            </a:extLst>
          </p:cNvPr>
          <p:cNvSpPr/>
          <p:nvPr/>
        </p:nvSpPr>
        <p:spPr>
          <a:xfrm>
            <a:off x="115617" y="128890"/>
            <a:ext cx="1690072" cy="1035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809C60-5AB6-B3A4-A33B-E684353AAAC2}"/>
              </a:ext>
            </a:extLst>
          </p:cNvPr>
          <p:cNvGrpSpPr/>
          <p:nvPr/>
        </p:nvGrpSpPr>
        <p:grpSpPr>
          <a:xfrm>
            <a:off x="414560" y="2346822"/>
            <a:ext cx="2174240" cy="903797"/>
            <a:chOff x="406400" y="3289300"/>
            <a:chExt cx="2174240" cy="120997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6257B94-5740-4359-ADA1-5E6C75A7764B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C1D471-84BD-45FE-9180-FC43D9F39F8D}"/>
                </a:ext>
              </a:extLst>
            </p:cNvPr>
            <p:cNvCxnSpPr>
              <a:cxnSpLocks/>
              <a:stCxn id="8" idx="1"/>
              <a:endCxn id="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06DD2D-D50E-A1F9-CA43-64027067CBE1}"/>
                </a:ext>
              </a:extLst>
            </p:cNvPr>
            <p:cNvSpPr txBox="1"/>
            <p:nvPr/>
          </p:nvSpPr>
          <p:spPr>
            <a:xfrm>
              <a:off x="1229360" y="3441701"/>
              <a:ext cx="473206" cy="494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2.0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618DBF-C560-493C-E9A9-81F77E0306FB}"/>
                </a:ext>
              </a:extLst>
            </p:cNvPr>
            <p:cNvSpPr txBox="1"/>
            <p:nvPr/>
          </p:nvSpPr>
          <p:spPr>
            <a:xfrm>
              <a:off x="1025282" y="4004827"/>
              <a:ext cx="918841" cy="494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LOGIN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2FE351-CA94-9D4A-F427-E9FBACD9E5D8}"/>
              </a:ext>
            </a:extLst>
          </p:cNvPr>
          <p:cNvGrpSpPr/>
          <p:nvPr/>
        </p:nvGrpSpPr>
        <p:grpSpPr>
          <a:xfrm>
            <a:off x="4728076" y="2327605"/>
            <a:ext cx="2174240" cy="917158"/>
            <a:chOff x="406400" y="3289300"/>
            <a:chExt cx="2174240" cy="116332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4C6597D-98A9-830E-5647-2CAB70DC7654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EAADDB-8D61-27FB-4429-1D4DF742ADE8}"/>
                </a:ext>
              </a:extLst>
            </p:cNvPr>
            <p:cNvCxnSpPr>
              <a:cxnSpLocks/>
              <a:stCxn id="24" idx="1"/>
              <a:endCxn id="24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7EFD7E-8D41-C430-95E6-287F5915660C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468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6.0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1B74ED-BBBF-DEA5-E4F1-A823F4B55AFE}"/>
                </a:ext>
              </a:extLst>
            </p:cNvPr>
            <p:cNvSpPr txBox="1"/>
            <p:nvPr/>
          </p:nvSpPr>
          <p:spPr>
            <a:xfrm>
              <a:off x="528159" y="3963432"/>
              <a:ext cx="1930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CATEGORY LIST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9DD8C0-4737-0D77-49CD-9F76B56B0C21}"/>
              </a:ext>
            </a:extLst>
          </p:cNvPr>
          <p:cNvGrpSpPr/>
          <p:nvPr/>
        </p:nvGrpSpPr>
        <p:grpSpPr>
          <a:xfrm>
            <a:off x="2223636" y="1191499"/>
            <a:ext cx="2174240" cy="881854"/>
            <a:chOff x="406400" y="3289300"/>
            <a:chExt cx="2174240" cy="116332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F3E020D-9DCF-943E-74DF-AB492139ECCF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7DFE68-8BD6-E342-B42E-0001B920E4D7}"/>
                </a:ext>
              </a:extLst>
            </p:cNvPr>
            <p:cNvCxnSpPr>
              <a:cxnSpLocks/>
              <a:stCxn id="34" idx="1"/>
              <a:endCxn id="34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DB15BD-7598-4316-0D85-AE3101718A92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48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4692D9-3C15-1D83-1109-831298156B0B}"/>
                </a:ext>
              </a:extLst>
            </p:cNvPr>
            <p:cNvSpPr txBox="1"/>
            <p:nvPr/>
          </p:nvSpPr>
          <p:spPr>
            <a:xfrm>
              <a:off x="1010549" y="3963432"/>
              <a:ext cx="914033" cy="48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2F1D62-0B3A-1C95-034E-F59AD17280CB}"/>
              </a:ext>
            </a:extLst>
          </p:cNvPr>
          <p:cNvCxnSpPr>
            <a:cxnSpLocks/>
            <a:stCxn id="34" idx="3"/>
            <a:endCxn id="29" idx="1"/>
          </p:cNvCxnSpPr>
          <p:nvPr/>
        </p:nvCxnSpPr>
        <p:spPr>
          <a:xfrm flipV="1">
            <a:off x="4397876" y="539424"/>
            <a:ext cx="421848" cy="1093002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20EA68-DD44-4A49-E082-0595766A667C}"/>
              </a:ext>
            </a:extLst>
          </p:cNvPr>
          <p:cNvCxnSpPr>
            <a:cxnSpLocks/>
            <a:stCxn id="34" idx="3"/>
            <a:endCxn id="24" idx="1"/>
          </p:cNvCxnSpPr>
          <p:nvPr/>
        </p:nvCxnSpPr>
        <p:spPr>
          <a:xfrm>
            <a:off x="4397876" y="1632426"/>
            <a:ext cx="330200" cy="1153758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D229E8-4BE8-CA05-E63C-28E76AC145EC}"/>
              </a:ext>
            </a:extLst>
          </p:cNvPr>
          <p:cNvCxnSpPr>
            <a:cxnSpLocks/>
            <a:stCxn id="7" idx="2"/>
            <a:endCxn id="34" idx="1"/>
          </p:cNvCxnSpPr>
          <p:nvPr/>
        </p:nvCxnSpPr>
        <p:spPr>
          <a:xfrm>
            <a:off x="960653" y="1164599"/>
            <a:ext cx="1262983" cy="4678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AA9038-B81A-7C7E-FA9F-477B7524E80E}"/>
              </a:ext>
            </a:extLst>
          </p:cNvPr>
          <p:cNvGrpSpPr/>
          <p:nvPr/>
        </p:nvGrpSpPr>
        <p:grpSpPr>
          <a:xfrm>
            <a:off x="8454377" y="1957085"/>
            <a:ext cx="3299784" cy="741040"/>
            <a:chOff x="3484879" y="4250058"/>
            <a:chExt cx="3299784" cy="74104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962AA8F-22B6-D31B-D522-4AD6120C72DA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D2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C8512E-2140-0902-8D38-BD2FE7AB8816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CATEGORIES</a:t>
              </a:r>
            </a:p>
          </p:txBody>
        </p:sp>
      </p:grp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6074900-FF7D-C838-42BA-41EB04DE6668}"/>
              </a:ext>
            </a:extLst>
          </p:cNvPr>
          <p:cNvCxnSpPr>
            <a:stCxn id="24" idx="3"/>
            <a:endCxn id="50" idx="1"/>
          </p:cNvCxnSpPr>
          <p:nvPr/>
        </p:nvCxnSpPr>
        <p:spPr>
          <a:xfrm flipV="1">
            <a:off x="6902316" y="2327606"/>
            <a:ext cx="1552061" cy="458578"/>
          </a:xfrm>
          <a:prstGeom prst="bentConnector3">
            <a:avLst>
              <a:gd name="adj1" fmla="val 4873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0CC1C94-89DF-5A4D-4B55-60BA4C50D4C0}"/>
              </a:ext>
            </a:extLst>
          </p:cNvPr>
          <p:cNvGrpSpPr/>
          <p:nvPr/>
        </p:nvGrpSpPr>
        <p:grpSpPr>
          <a:xfrm>
            <a:off x="7699116" y="858062"/>
            <a:ext cx="3299784" cy="741040"/>
            <a:chOff x="3484879" y="4250058"/>
            <a:chExt cx="3299784" cy="74104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AD4235-9499-1258-57F1-8CB91578CFAA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E3A67A-6893-CA76-F9FD-F824B34F2706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PRODUCTS</a:t>
              </a:r>
            </a:p>
          </p:txBody>
        </p: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D2FCBB9-D33B-BB5C-27BC-327E2A75974F}"/>
              </a:ext>
            </a:extLst>
          </p:cNvPr>
          <p:cNvCxnSpPr>
            <a:cxnSpLocks/>
            <a:stCxn id="29" idx="3"/>
            <a:endCxn id="58" idx="1"/>
          </p:cNvCxnSpPr>
          <p:nvPr/>
        </p:nvCxnSpPr>
        <p:spPr>
          <a:xfrm>
            <a:off x="6993964" y="539424"/>
            <a:ext cx="705152" cy="68915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5B1B8F5-EE29-D70D-4D64-6400CC139D9D}"/>
              </a:ext>
            </a:extLst>
          </p:cNvPr>
          <p:cNvGrpSpPr/>
          <p:nvPr/>
        </p:nvGrpSpPr>
        <p:grpSpPr>
          <a:xfrm>
            <a:off x="425824" y="3541971"/>
            <a:ext cx="2174240" cy="855593"/>
            <a:chOff x="406400" y="3289300"/>
            <a:chExt cx="2174240" cy="1187591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F700F204-1DFC-BC39-8816-679C26CF164C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6366104-2F78-3DF0-95BC-152FFBAE8DD2}"/>
                </a:ext>
              </a:extLst>
            </p:cNvPr>
            <p:cNvCxnSpPr>
              <a:cxnSpLocks/>
              <a:stCxn id="70" idx="1"/>
              <a:endCxn id="70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B154931-DB46-A679-0A4C-E404B02A80F6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9A1240E-AA16-CD0A-A010-A958728777A4}"/>
                </a:ext>
              </a:extLst>
            </p:cNvPr>
            <p:cNvSpPr txBox="1"/>
            <p:nvPr/>
          </p:nvSpPr>
          <p:spPr>
            <a:xfrm>
              <a:off x="650162" y="3964246"/>
              <a:ext cx="1694695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DASHBOARD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8A477A9-8646-9FFC-0344-93B35E5E820E}"/>
              </a:ext>
            </a:extLst>
          </p:cNvPr>
          <p:cNvCxnSpPr>
            <a:cxnSpLocks/>
            <a:stCxn id="8" idx="2"/>
            <a:endCxn id="70" idx="0"/>
          </p:cNvCxnSpPr>
          <p:nvPr/>
        </p:nvCxnSpPr>
        <p:spPr>
          <a:xfrm>
            <a:off x="1501680" y="3215767"/>
            <a:ext cx="11264" cy="326204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BFFC996-0196-8B32-687A-4B0EB8466294}"/>
              </a:ext>
            </a:extLst>
          </p:cNvPr>
          <p:cNvCxnSpPr>
            <a:cxnSpLocks/>
            <a:stCxn id="70" idx="3"/>
            <a:endCxn id="24" idx="1"/>
          </p:cNvCxnSpPr>
          <p:nvPr/>
        </p:nvCxnSpPr>
        <p:spPr>
          <a:xfrm flipV="1">
            <a:off x="2600064" y="2786184"/>
            <a:ext cx="2128012" cy="1174841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F46B9C3-F30E-B5E7-B66D-C696A2924FC7}"/>
              </a:ext>
            </a:extLst>
          </p:cNvPr>
          <p:cNvGrpSpPr/>
          <p:nvPr/>
        </p:nvGrpSpPr>
        <p:grpSpPr>
          <a:xfrm>
            <a:off x="8454377" y="3210134"/>
            <a:ext cx="3299784" cy="741040"/>
            <a:chOff x="3484879" y="4250058"/>
            <a:chExt cx="3299784" cy="74104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BD31E46-D35B-C056-5DA1-8F6BEC8E3746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BD1D8CC-A01E-3519-FD87-EA8B6C2A11C3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USERS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35EE3C-41FB-7223-B6D4-57BA62C8162F}"/>
              </a:ext>
            </a:extLst>
          </p:cNvPr>
          <p:cNvGrpSpPr/>
          <p:nvPr/>
        </p:nvGrpSpPr>
        <p:grpSpPr>
          <a:xfrm>
            <a:off x="4819724" y="84618"/>
            <a:ext cx="2174240" cy="909611"/>
            <a:chOff x="406400" y="3289300"/>
            <a:chExt cx="2174240" cy="116332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600B7A4-AC27-F4D7-2A66-2B85E870C5B9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A3B92C-205C-1064-E1FE-BC81597F9524}"/>
                </a:ext>
              </a:extLst>
            </p:cNvPr>
            <p:cNvCxnSpPr>
              <a:cxnSpLocks/>
              <a:stCxn id="29" idx="1"/>
              <a:endCxn id="29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46C854F-4775-92AA-B742-D39181837946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472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387759-B503-0738-5542-A0C968CE933F}"/>
                </a:ext>
              </a:extLst>
            </p:cNvPr>
            <p:cNvSpPr txBox="1"/>
            <p:nvPr/>
          </p:nvSpPr>
          <p:spPr>
            <a:xfrm>
              <a:off x="649378" y="3963432"/>
              <a:ext cx="1688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ON SALE LIST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7A41A96-D0AB-7950-E6AA-F0210EEA0EB3}"/>
              </a:ext>
            </a:extLst>
          </p:cNvPr>
          <p:cNvGrpSpPr/>
          <p:nvPr/>
        </p:nvGrpSpPr>
        <p:grpSpPr>
          <a:xfrm>
            <a:off x="5201692" y="3871352"/>
            <a:ext cx="2174240" cy="891756"/>
            <a:chOff x="406400" y="3289300"/>
            <a:chExt cx="2174240" cy="1163320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93529B68-0CEC-AA56-9D57-6E2011727368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734FC0-0D6E-47E9-7156-C296305FD092}"/>
                </a:ext>
              </a:extLst>
            </p:cNvPr>
            <p:cNvCxnSpPr>
              <a:cxnSpLocks/>
              <a:stCxn id="82" idx="1"/>
              <a:endCxn id="82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B1BEB6-3677-927A-58FF-1E2457CCBA94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481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7.0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9D4F4DC-C096-4BD6-1991-8BFDD48010E2}"/>
                </a:ext>
              </a:extLst>
            </p:cNvPr>
            <p:cNvSpPr txBox="1"/>
            <p:nvPr/>
          </p:nvSpPr>
          <p:spPr>
            <a:xfrm>
              <a:off x="476078" y="3942365"/>
              <a:ext cx="204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SHOPPING CART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7EFEBA0-791E-18E6-D48D-BAC8DD223097}"/>
              </a:ext>
            </a:extLst>
          </p:cNvPr>
          <p:cNvGrpSpPr/>
          <p:nvPr/>
        </p:nvGrpSpPr>
        <p:grpSpPr>
          <a:xfrm>
            <a:off x="5215648" y="4832367"/>
            <a:ext cx="2219626" cy="937413"/>
            <a:chOff x="406400" y="3289300"/>
            <a:chExt cx="2219626" cy="1163320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9C891595-084A-9356-BA96-7FAFA5FA74D7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6173C8D-C23E-B202-40A9-B3DD7AD7F24B}"/>
                </a:ext>
              </a:extLst>
            </p:cNvPr>
            <p:cNvCxnSpPr>
              <a:cxnSpLocks/>
              <a:stCxn id="88" idx="1"/>
              <a:endCxn id="8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01BB902-9171-5300-65FF-6F631B0825F2}"/>
                </a:ext>
              </a:extLst>
            </p:cNvPr>
            <p:cNvSpPr txBox="1"/>
            <p:nvPr/>
          </p:nvSpPr>
          <p:spPr>
            <a:xfrm>
              <a:off x="1214895" y="3441700"/>
              <a:ext cx="473206" cy="458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3.1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21633D2-9F28-C036-E13D-30E2D0D94FEC}"/>
                </a:ext>
              </a:extLst>
            </p:cNvPr>
            <p:cNvSpPr txBox="1"/>
            <p:nvPr/>
          </p:nvSpPr>
          <p:spPr>
            <a:xfrm>
              <a:off x="476078" y="3942365"/>
              <a:ext cx="2149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INCOMING SHPM</a:t>
              </a: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6F6AC76-C40D-46F4-9608-87B88A9BD69B}"/>
              </a:ext>
            </a:extLst>
          </p:cNvPr>
          <p:cNvCxnSpPr>
            <a:cxnSpLocks/>
            <a:stCxn id="70" idx="3"/>
            <a:endCxn id="82" idx="1"/>
          </p:cNvCxnSpPr>
          <p:nvPr/>
        </p:nvCxnSpPr>
        <p:spPr>
          <a:xfrm>
            <a:off x="2600064" y="3961025"/>
            <a:ext cx="2601628" cy="356205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5C56BF2-6228-E86A-4FD7-50784367A581}"/>
              </a:ext>
            </a:extLst>
          </p:cNvPr>
          <p:cNvCxnSpPr>
            <a:cxnSpLocks/>
            <a:stCxn id="70" idx="3"/>
            <a:endCxn id="88" idx="1"/>
          </p:cNvCxnSpPr>
          <p:nvPr/>
        </p:nvCxnSpPr>
        <p:spPr>
          <a:xfrm>
            <a:off x="2600064" y="3961025"/>
            <a:ext cx="2615584" cy="1340049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166FB89C-047A-E00A-B7B7-D57B2F9BA5B7}"/>
              </a:ext>
            </a:extLst>
          </p:cNvPr>
          <p:cNvCxnSpPr>
            <a:cxnSpLocks/>
            <a:stCxn id="88" idx="3"/>
            <a:endCxn id="64" idx="1"/>
          </p:cNvCxnSpPr>
          <p:nvPr/>
        </p:nvCxnSpPr>
        <p:spPr>
          <a:xfrm flipV="1">
            <a:off x="7389888" y="3580655"/>
            <a:ext cx="1064489" cy="172041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E2DEB303-EAE6-F6B6-CBC2-EC48CCA5449B}"/>
              </a:ext>
            </a:extLst>
          </p:cNvPr>
          <p:cNvCxnSpPr>
            <a:cxnSpLocks/>
            <a:stCxn id="82" idx="3"/>
            <a:endCxn id="64" idx="1"/>
          </p:cNvCxnSpPr>
          <p:nvPr/>
        </p:nvCxnSpPr>
        <p:spPr>
          <a:xfrm flipV="1">
            <a:off x="7375932" y="3580655"/>
            <a:ext cx="1078445" cy="736575"/>
          </a:xfrm>
          <a:prstGeom prst="bentConnector3">
            <a:avLst>
              <a:gd name="adj1" fmla="val 29274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98BDDE2A-5734-6011-DCDA-80B1EBEDC42A}"/>
              </a:ext>
            </a:extLst>
          </p:cNvPr>
          <p:cNvCxnSpPr>
            <a:cxnSpLocks/>
            <a:stCxn id="24" idx="0"/>
            <a:endCxn id="58" idx="1"/>
          </p:cNvCxnSpPr>
          <p:nvPr/>
        </p:nvCxnSpPr>
        <p:spPr>
          <a:xfrm rot="5400000" flipH="1" flipV="1">
            <a:off x="6207645" y="836134"/>
            <a:ext cx="1099022" cy="188392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9AB4592-A747-8B43-D2B0-591EC77B39F9}"/>
              </a:ext>
            </a:extLst>
          </p:cNvPr>
          <p:cNvGrpSpPr/>
          <p:nvPr/>
        </p:nvGrpSpPr>
        <p:grpSpPr>
          <a:xfrm>
            <a:off x="420333" y="4675421"/>
            <a:ext cx="2174240" cy="838106"/>
            <a:chOff x="406400" y="3289300"/>
            <a:chExt cx="2174240" cy="1163320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15E0048-948E-919F-7930-7DE11E306DAA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EF2DA7C-0BEB-DD0E-F658-22D680D22DE9}"/>
                </a:ext>
              </a:extLst>
            </p:cNvPr>
            <p:cNvCxnSpPr>
              <a:cxnSpLocks/>
              <a:stCxn id="128" idx="1"/>
              <a:endCxn id="12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228D0C-C6B3-49FD-9EDA-047EC814BB23}"/>
                </a:ext>
              </a:extLst>
            </p:cNvPr>
            <p:cNvSpPr txBox="1"/>
            <p:nvPr/>
          </p:nvSpPr>
          <p:spPr>
            <a:xfrm>
              <a:off x="1229360" y="3441701"/>
              <a:ext cx="473206" cy="512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EFF023B-D04C-E080-D77A-4CD82AFAE0EC}"/>
                </a:ext>
              </a:extLst>
            </p:cNvPr>
            <p:cNvSpPr txBox="1"/>
            <p:nvPr/>
          </p:nvSpPr>
          <p:spPr>
            <a:xfrm>
              <a:off x="688416" y="3922314"/>
              <a:ext cx="1443024" cy="512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CHECKOUT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DEAC7D5-ADCF-B0B3-3922-69A1363AFCC3}"/>
              </a:ext>
            </a:extLst>
          </p:cNvPr>
          <p:cNvCxnSpPr>
            <a:cxnSpLocks/>
            <a:stCxn id="70" idx="2"/>
            <a:endCxn id="128" idx="0"/>
          </p:cNvCxnSpPr>
          <p:nvPr/>
        </p:nvCxnSpPr>
        <p:spPr>
          <a:xfrm flipH="1">
            <a:off x="1507453" y="4380078"/>
            <a:ext cx="5491" cy="29534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EA9B5A3-BB05-57BA-4677-B22DA18862EC}"/>
              </a:ext>
            </a:extLst>
          </p:cNvPr>
          <p:cNvCxnSpPr>
            <a:cxnSpLocks/>
            <a:stCxn id="128" idx="3"/>
            <a:endCxn id="82" idx="1"/>
          </p:cNvCxnSpPr>
          <p:nvPr/>
        </p:nvCxnSpPr>
        <p:spPr>
          <a:xfrm flipV="1">
            <a:off x="2594573" y="4317230"/>
            <a:ext cx="2607119" cy="777244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1C8B946-228A-3F05-3C55-F90F0952F655}"/>
              </a:ext>
            </a:extLst>
          </p:cNvPr>
          <p:cNvGrpSpPr/>
          <p:nvPr/>
        </p:nvGrpSpPr>
        <p:grpSpPr>
          <a:xfrm>
            <a:off x="420333" y="5791980"/>
            <a:ext cx="2174240" cy="838107"/>
            <a:chOff x="406400" y="3289300"/>
            <a:chExt cx="2174240" cy="1163320"/>
          </a:xfrm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8E53CD84-503D-E2EC-EFF2-C5FCEC70D362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CD59DE4-ED9B-F95B-FE80-19FB097A5474}"/>
                </a:ext>
              </a:extLst>
            </p:cNvPr>
            <p:cNvCxnSpPr>
              <a:cxnSpLocks/>
              <a:stCxn id="141" idx="1"/>
              <a:endCxn id="141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D218CBD-6F50-E4AE-5A40-2FF787A9C524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5.0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FE913E7-20D7-CA35-D4C2-5152B12F409C}"/>
                </a:ext>
              </a:extLst>
            </p:cNvPr>
            <p:cNvSpPr txBox="1"/>
            <p:nvPr/>
          </p:nvSpPr>
          <p:spPr>
            <a:xfrm>
              <a:off x="863808" y="3939800"/>
              <a:ext cx="1250086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PAYMENT</a:t>
              </a:r>
            </a:p>
          </p:txBody>
        </p:sp>
      </p:grp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ACC9197-44F5-EE38-4E13-4E29DDFA4EBB}"/>
              </a:ext>
            </a:extLst>
          </p:cNvPr>
          <p:cNvCxnSpPr>
            <a:cxnSpLocks/>
            <a:stCxn id="128" idx="2"/>
            <a:endCxn id="141" idx="0"/>
          </p:cNvCxnSpPr>
          <p:nvPr/>
        </p:nvCxnSpPr>
        <p:spPr>
          <a:xfrm>
            <a:off x="1507453" y="5513527"/>
            <a:ext cx="0" cy="27845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85E8A1D-9053-E8CA-E973-3B09C07DCC26}"/>
              </a:ext>
            </a:extLst>
          </p:cNvPr>
          <p:cNvCxnSpPr>
            <a:cxnSpLocks/>
            <a:stCxn id="70" idx="3"/>
            <a:endCxn id="34" idx="2"/>
          </p:cNvCxnSpPr>
          <p:nvPr/>
        </p:nvCxnSpPr>
        <p:spPr>
          <a:xfrm flipV="1">
            <a:off x="2600064" y="2073353"/>
            <a:ext cx="710692" cy="1887672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386187B-1AE9-7B60-DF25-1E3F0E87EC23}"/>
              </a:ext>
            </a:extLst>
          </p:cNvPr>
          <p:cNvCxnSpPr>
            <a:cxnSpLocks/>
            <a:stCxn id="128" idx="3"/>
            <a:endCxn id="34" idx="2"/>
          </p:cNvCxnSpPr>
          <p:nvPr/>
        </p:nvCxnSpPr>
        <p:spPr>
          <a:xfrm flipV="1">
            <a:off x="2594573" y="2073353"/>
            <a:ext cx="716183" cy="3021121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C2BBE4F-4F04-4582-D4B3-9C547F294DA1}"/>
              </a:ext>
            </a:extLst>
          </p:cNvPr>
          <p:cNvGrpSpPr/>
          <p:nvPr/>
        </p:nvGrpSpPr>
        <p:grpSpPr>
          <a:xfrm>
            <a:off x="5215648" y="5845628"/>
            <a:ext cx="2174240" cy="937413"/>
            <a:chOff x="406400" y="3289300"/>
            <a:chExt cx="2174240" cy="1163320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454A3095-2FE7-C96A-231B-4E4120CDFB1E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C41B95C-5B26-0E62-C37C-921B82AA99FD}"/>
                </a:ext>
              </a:extLst>
            </p:cNvPr>
            <p:cNvCxnSpPr>
              <a:cxnSpLocks/>
              <a:stCxn id="189" idx="1"/>
              <a:endCxn id="189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4A2D7BD3-2817-4144-4B53-A53470C51422}"/>
                </a:ext>
              </a:extLst>
            </p:cNvPr>
            <p:cNvSpPr txBox="1"/>
            <p:nvPr/>
          </p:nvSpPr>
          <p:spPr>
            <a:xfrm>
              <a:off x="1214895" y="3441700"/>
              <a:ext cx="473206" cy="458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8.0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3AB8A90-4472-8871-C641-A4D633322D4B}"/>
                </a:ext>
              </a:extLst>
            </p:cNvPr>
            <p:cNvSpPr txBox="1"/>
            <p:nvPr/>
          </p:nvSpPr>
          <p:spPr>
            <a:xfrm>
              <a:off x="740218" y="3955643"/>
              <a:ext cx="1428596" cy="458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myPROFILE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9FC5A7A2-0810-1B65-D237-B96D01083593}"/>
              </a:ext>
            </a:extLst>
          </p:cNvPr>
          <p:cNvCxnSpPr>
            <a:cxnSpLocks/>
            <a:stCxn id="70" idx="3"/>
            <a:endCxn id="189" idx="1"/>
          </p:cNvCxnSpPr>
          <p:nvPr/>
        </p:nvCxnSpPr>
        <p:spPr>
          <a:xfrm>
            <a:off x="2600064" y="3961025"/>
            <a:ext cx="2615584" cy="2353310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A48DE960-D31C-33A2-7714-95DF8BB13E67}"/>
              </a:ext>
            </a:extLst>
          </p:cNvPr>
          <p:cNvCxnSpPr>
            <a:cxnSpLocks/>
            <a:stCxn id="128" idx="3"/>
            <a:endCxn id="189" idx="1"/>
          </p:cNvCxnSpPr>
          <p:nvPr/>
        </p:nvCxnSpPr>
        <p:spPr>
          <a:xfrm>
            <a:off x="2594573" y="5094474"/>
            <a:ext cx="2621075" cy="1219861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73D9EC1E-0ED4-8B60-1204-8E729D871CD9}"/>
              </a:ext>
            </a:extLst>
          </p:cNvPr>
          <p:cNvCxnSpPr>
            <a:cxnSpLocks/>
            <a:stCxn id="189" idx="3"/>
            <a:endCxn id="64" idx="1"/>
          </p:cNvCxnSpPr>
          <p:nvPr/>
        </p:nvCxnSpPr>
        <p:spPr>
          <a:xfrm flipV="1">
            <a:off x="7389888" y="3580655"/>
            <a:ext cx="1064489" cy="273368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84550E-61D5-23DB-4C9A-ABBCA90DEF66}"/>
              </a:ext>
            </a:extLst>
          </p:cNvPr>
          <p:cNvCxnSpPr>
            <a:cxnSpLocks/>
            <a:stCxn id="34" idx="1"/>
            <a:endCxn id="8" idx="0"/>
          </p:cNvCxnSpPr>
          <p:nvPr/>
        </p:nvCxnSpPr>
        <p:spPr>
          <a:xfrm flipH="1">
            <a:off x="1501680" y="1632426"/>
            <a:ext cx="721956" cy="714396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43C93E-D84A-44B9-D5DF-C25D494BFE25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6288812" y="3713470"/>
            <a:ext cx="0" cy="15788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AEEACC03-E602-614A-4F6F-C92E427AEE33}"/>
              </a:ext>
            </a:extLst>
          </p:cNvPr>
          <p:cNvSpPr/>
          <p:nvPr/>
        </p:nvSpPr>
        <p:spPr>
          <a:xfrm>
            <a:off x="6073120" y="3459017"/>
            <a:ext cx="224393" cy="257734"/>
          </a:xfrm>
          <a:prstGeom prst="leftBracke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14AE771-7AC0-5D6C-2F2A-792C0DBD3B2F}"/>
              </a:ext>
            </a:extLst>
          </p:cNvPr>
          <p:cNvGrpSpPr/>
          <p:nvPr/>
        </p:nvGrpSpPr>
        <p:grpSpPr>
          <a:xfrm>
            <a:off x="2265876" y="33622"/>
            <a:ext cx="2174240" cy="909611"/>
            <a:chOff x="406400" y="3289300"/>
            <a:chExt cx="2174240" cy="116332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6C41AA82-CEBA-DF70-AD39-F9079C979DC2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9ED127F-4628-EAFB-2452-DC7E1287F574}"/>
                </a:ext>
              </a:extLst>
            </p:cNvPr>
            <p:cNvCxnSpPr>
              <a:cxnSpLocks/>
              <a:stCxn id="53" idx="1"/>
              <a:endCxn id="53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C9CF8-0CFB-7C07-5858-796CC91AA664}"/>
                </a:ext>
              </a:extLst>
            </p:cNvPr>
            <p:cNvSpPr txBox="1"/>
            <p:nvPr/>
          </p:nvSpPr>
          <p:spPr>
            <a:xfrm>
              <a:off x="1214895" y="3441700"/>
              <a:ext cx="473206" cy="472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821CD79-88DF-7025-A90C-1F1FB45E1FF5}"/>
                </a:ext>
              </a:extLst>
            </p:cNvPr>
            <p:cNvSpPr txBox="1"/>
            <p:nvPr/>
          </p:nvSpPr>
          <p:spPr>
            <a:xfrm>
              <a:off x="563843" y="3902857"/>
              <a:ext cx="1799660" cy="472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PROD SEARCH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4A02186-6ACE-751C-8D8D-15D50F612A76}"/>
              </a:ext>
            </a:extLst>
          </p:cNvPr>
          <p:cNvCxnSpPr>
            <a:cxnSpLocks/>
            <a:stCxn id="34" idx="0"/>
            <a:endCxn id="61" idx="2"/>
          </p:cNvCxnSpPr>
          <p:nvPr/>
        </p:nvCxnSpPr>
        <p:spPr>
          <a:xfrm flipV="1">
            <a:off x="3310756" y="882700"/>
            <a:ext cx="12393" cy="308799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3D82D4BF-B8D8-820B-B5A3-B583F1126342}"/>
              </a:ext>
            </a:extLst>
          </p:cNvPr>
          <p:cNvCxnSpPr>
            <a:cxnSpLocks/>
            <a:stCxn id="53" idx="3"/>
            <a:endCxn id="58" idx="1"/>
          </p:cNvCxnSpPr>
          <p:nvPr/>
        </p:nvCxnSpPr>
        <p:spPr>
          <a:xfrm>
            <a:off x="4440116" y="488428"/>
            <a:ext cx="3259000" cy="740155"/>
          </a:xfrm>
          <a:prstGeom prst="bentConnector3">
            <a:avLst>
              <a:gd name="adj1" fmla="val 666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656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71CEB5-0F43-BA22-C4E7-3A84E631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sp>
        <p:nvSpPr>
          <p:cNvPr id="101" name="Footer Placeholder 100">
            <a:extLst>
              <a:ext uri="{FF2B5EF4-FFF2-40B4-BE49-F238E27FC236}">
                <a16:creationId xmlns:a16="http://schemas.microsoft.com/office/drawing/2014/main" id="{A45E958A-ABCE-B639-C555-90CCC889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Application Mini Project 1</a:t>
            </a:r>
          </a:p>
        </p:txBody>
      </p:sp>
      <p:sp>
        <p:nvSpPr>
          <p:cNvPr id="102" name="Slide Number Placeholder 101">
            <a:extLst>
              <a:ext uri="{FF2B5EF4-FFF2-40B4-BE49-F238E27FC236}">
                <a16:creationId xmlns:a16="http://schemas.microsoft.com/office/drawing/2014/main" id="{51BDF1B8-4D26-9C08-3102-6224AA6A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63C25-FE2A-0C11-2CEA-A80AA78FC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</a:t>
            </a:r>
          </a:p>
        </p:txBody>
      </p:sp>
      <p:pic>
        <p:nvPicPr>
          <p:cNvPr id="72" name="Picture Placeholder 71" descr="abacus icon">
            <a:extLst>
              <a:ext uri="{FF2B5EF4-FFF2-40B4-BE49-F238E27FC236}">
                <a16:creationId xmlns:a16="http://schemas.microsoft.com/office/drawing/2014/main" id="{FD5AE93E-9743-FD3B-C935-638BF9D159C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/>
          <a:srcRect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D6749A-51D8-599C-7C31-9922CF228D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Integrate transaction data to a database</a:t>
            </a:r>
          </a:p>
          <a:p>
            <a:r>
              <a:rPr lang="en-US" dirty="0"/>
              <a:t>Credit card payment integration using STRIPE or PAYPAL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53AB0-02A6-E89E-7E23-593DBF52F4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Product delivery monitoring</a:t>
            </a:r>
          </a:p>
        </p:txBody>
      </p:sp>
      <p:pic>
        <p:nvPicPr>
          <p:cNvPr id="76" name="Picture Placeholder 75" descr="increasing chart icon">
            <a:extLst>
              <a:ext uri="{FF2B5EF4-FFF2-40B4-BE49-F238E27FC236}">
                <a16:creationId xmlns:a16="http://schemas.microsoft.com/office/drawing/2014/main" id="{7541E72A-A0CB-A011-55A9-1126F707D889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/>
          <a:srcRect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F56CE2-ADEB-1E22-50FB-9F2AB37864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4145280"/>
            <a:ext cx="2770632" cy="2011680"/>
          </a:xfrm>
        </p:spPr>
        <p:txBody>
          <a:bodyPr/>
          <a:lstStyle/>
          <a:p>
            <a:r>
              <a:rPr lang="en-US" dirty="0"/>
              <a:t>Log of product delivery status must be implemented </a:t>
            </a:r>
          </a:p>
          <a:p>
            <a:r>
              <a:rPr lang="en-US" dirty="0"/>
              <a:t>Dynamic updating of products by the seller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45CA7-A767-9133-8871-800B16D5D7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User registrar</a:t>
            </a:r>
            <a:endParaRPr lang="en-US" dirty="0"/>
          </a:p>
        </p:txBody>
      </p:sp>
      <p:pic>
        <p:nvPicPr>
          <p:cNvPr id="80" name="Picture Placeholder 79" descr="chain link icon">
            <a:extLst>
              <a:ext uri="{FF2B5EF4-FFF2-40B4-BE49-F238E27FC236}">
                <a16:creationId xmlns:a16="http://schemas.microsoft.com/office/drawing/2014/main" id="{FCC17566-BE36-5CE0-25C6-8AC132D1479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63C991-877C-CD1D-A03D-547E04121F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Implement dynamic user registration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4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Garry M. Cacho</a:t>
            </a:r>
          </a:p>
          <a:p>
            <a:r>
              <a:rPr lang="en-US" dirty="0"/>
              <a:t>gc120978levelup1@gmail.com</a:t>
            </a:r>
          </a:p>
          <a:p>
            <a:r>
              <a:rPr lang="en-US" dirty="0"/>
              <a:t>www.garrymcacho.com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64105D-8523-4B02-4501-D739E52C4E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353" r="4334"/>
          <a:stretch/>
        </p:blipFill>
        <p:spPr>
          <a:xfrm>
            <a:off x="-93877" y="294640"/>
            <a:ext cx="11663680" cy="59359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101" y="3044952"/>
            <a:ext cx="7530364" cy="768096"/>
          </a:xfrm>
        </p:spPr>
        <p:txBody>
          <a:bodyPr/>
          <a:lstStyle/>
          <a:p>
            <a:r>
              <a:rPr lang="en-US" dirty="0"/>
              <a:t>Brief Introduction</a:t>
            </a: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3">
            <a:extLst>
              <a:ext uri="{FF2B5EF4-FFF2-40B4-BE49-F238E27FC236}">
                <a16:creationId xmlns:a16="http://schemas.microsoft.com/office/drawing/2014/main" id="{9F83EC1B-327A-9832-7994-AC1BCA6F5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Application Mini Project 1</a:t>
            </a:r>
          </a:p>
        </p:txBody>
      </p:sp>
      <p:sp>
        <p:nvSpPr>
          <p:cNvPr id="18" name="Slide Number Placeholder 14">
            <a:extLst>
              <a:ext uri="{FF2B5EF4-FFF2-40B4-BE49-F238E27FC236}">
                <a16:creationId xmlns:a16="http://schemas.microsoft.com/office/drawing/2014/main" id="{C2F45994-4386-BE5E-FE46-EE50C0DE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44CDE3-7414-9392-8B90-3FE64A86FA52}"/>
              </a:ext>
            </a:extLst>
          </p:cNvPr>
          <p:cNvGrpSpPr/>
          <p:nvPr/>
        </p:nvGrpSpPr>
        <p:grpSpPr>
          <a:xfrm>
            <a:off x="815522" y="2170860"/>
            <a:ext cx="3261408" cy="2516280"/>
            <a:chOff x="181588" y="1573686"/>
            <a:chExt cx="4042940" cy="307611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698A165-4C46-1B26-9603-0A6D44C46E34}"/>
                </a:ext>
              </a:extLst>
            </p:cNvPr>
            <p:cNvSpPr/>
            <p:nvPr/>
          </p:nvSpPr>
          <p:spPr>
            <a:xfrm>
              <a:off x="181588" y="1573686"/>
              <a:ext cx="4042940" cy="3076117"/>
            </a:xfrm>
            <a:prstGeom prst="rect">
              <a:avLst/>
            </a:prstGeom>
            <a:solidFill>
              <a:srgbClr val="202C8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7A4EFC7-9F1F-4F2F-9D29-0C6CD1B65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1588" y="1573686"/>
              <a:ext cx="4042940" cy="205928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398F3-07F5-7882-AB31-DD90A73DBD9C}"/>
                </a:ext>
              </a:extLst>
            </p:cNvPr>
            <p:cNvSpPr txBox="1"/>
            <p:nvPr/>
          </p:nvSpPr>
          <p:spPr>
            <a:xfrm>
              <a:off x="251927" y="3779107"/>
              <a:ext cx="3816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Modern and user-friendly online store web app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0C1141-1C1E-4F6B-4326-69571F722DFD}"/>
              </a:ext>
            </a:extLst>
          </p:cNvPr>
          <p:cNvGrpSpPr/>
          <p:nvPr/>
        </p:nvGrpSpPr>
        <p:grpSpPr>
          <a:xfrm>
            <a:off x="4449253" y="2145662"/>
            <a:ext cx="3272045" cy="2525946"/>
            <a:chOff x="4183225" y="1524955"/>
            <a:chExt cx="3272045" cy="252594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05683B-2F22-D6B5-9A1C-02A98B1380E7}"/>
                </a:ext>
              </a:extLst>
            </p:cNvPr>
            <p:cNvSpPr/>
            <p:nvPr/>
          </p:nvSpPr>
          <p:spPr>
            <a:xfrm>
              <a:off x="4183225" y="1534621"/>
              <a:ext cx="3261408" cy="2516280"/>
            </a:xfrm>
            <a:prstGeom prst="rect">
              <a:avLst/>
            </a:prstGeom>
            <a:solidFill>
              <a:schemeClr val="bg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54C638-BAC7-29E3-9FB2-D286FF9E63E8}"/>
                </a:ext>
              </a:extLst>
            </p:cNvPr>
            <p:cNvSpPr txBox="1"/>
            <p:nvPr/>
          </p:nvSpPr>
          <p:spPr>
            <a:xfrm>
              <a:off x="4239967" y="3338667"/>
              <a:ext cx="3078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Mobile responsive design, accessible from any device.</a:t>
              </a:r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C62521A-42B5-F094-49CD-1988434E2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93863" y="1524955"/>
              <a:ext cx="3261407" cy="168450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9EC214-CA99-F2D2-CE77-187FED555D21}"/>
              </a:ext>
            </a:extLst>
          </p:cNvPr>
          <p:cNvGrpSpPr/>
          <p:nvPr/>
        </p:nvGrpSpPr>
        <p:grpSpPr>
          <a:xfrm>
            <a:off x="8082984" y="2145662"/>
            <a:ext cx="3272045" cy="2516280"/>
            <a:chOff x="7597033" y="1426203"/>
            <a:chExt cx="3272045" cy="251628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A6E59D1-534A-A0EB-6F1F-E1AC41E9A276}"/>
                </a:ext>
              </a:extLst>
            </p:cNvPr>
            <p:cNvSpPr/>
            <p:nvPr/>
          </p:nvSpPr>
          <p:spPr>
            <a:xfrm>
              <a:off x="7597033" y="1426203"/>
              <a:ext cx="3261408" cy="251628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E21B76-6460-DFC3-93FA-AE666D40CFF4}"/>
                </a:ext>
              </a:extLst>
            </p:cNvPr>
            <p:cNvSpPr txBox="1"/>
            <p:nvPr/>
          </p:nvSpPr>
          <p:spPr>
            <a:xfrm>
              <a:off x="7607670" y="3228584"/>
              <a:ext cx="3078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Advanced product item search and filtering function</a:t>
              </a:r>
              <a:endParaRPr lang="en-US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9B1E984-7666-9044-F1D8-E9C2D953D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07670" y="1441159"/>
              <a:ext cx="3261408" cy="1669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230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13">
            <a:extLst>
              <a:ext uri="{FF2B5EF4-FFF2-40B4-BE49-F238E27FC236}">
                <a16:creationId xmlns:a16="http://schemas.microsoft.com/office/drawing/2014/main" id="{91D2FA64-A6FE-0E45-5706-68843353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Application Mini Project 1</a:t>
            </a:r>
          </a:p>
        </p:txBody>
      </p:sp>
      <p:sp>
        <p:nvSpPr>
          <p:cNvPr id="30" name="Slide Number Placeholder 14">
            <a:extLst>
              <a:ext uri="{FF2B5EF4-FFF2-40B4-BE49-F238E27FC236}">
                <a16:creationId xmlns:a16="http://schemas.microsoft.com/office/drawing/2014/main" id="{4C905EF3-3D30-7BFC-65BC-44D34102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D6A274-6093-0785-DA74-54F87648D513}"/>
              </a:ext>
            </a:extLst>
          </p:cNvPr>
          <p:cNvGrpSpPr/>
          <p:nvPr/>
        </p:nvGrpSpPr>
        <p:grpSpPr>
          <a:xfrm>
            <a:off x="758780" y="2085299"/>
            <a:ext cx="3261408" cy="2516280"/>
            <a:chOff x="769417" y="4173657"/>
            <a:chExt cx="3261408" cy="251628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8E39DF-699C-7117-13EE-4FA2AE40AD7C}"/>
                </a:ext>
              </a:extLst>
            </p:cNvPr>
            <p:cNvSpPr/>
            <p:nvPr/>
          </p:nvSpPr>
          <p:spPr>
            <a:xfrm>
              <a:off x="769417" y="4173657"/>
              <a:ext cx="3261408" cy="251628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9BB97D-AD75-6FC2-04AC-09770D03D93C}"/>
                </a:ext>
              </a:extLst>
            </p:cNvPr>
            <p:cNvSpPr txBox="1"/>
            <p:nvPr/>
          </p:nvSpPr>
          <p:spPr>
            <a:xfrm>
              <a:off x="826159" y="5977703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The web app has sign up, login, logout and user info features</a:t>
              </a:r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79C13D-FCDB-2EE4-2A19-05794CEEE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7788" y="4173657"/>
              <a:ext cx="3204666" cy="1627099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663142-5390-D840-356C-3D441E01C784}"/>
              </a:ext>
            </a:extLst>
          </p:cNvPr>
          <p:cNvGrpSpPr/>
          <p:nvPr/>
        </p:nvGrpSpPr>
        <p:grpSpPr>
          <a:xfrm>
            <a:off x="4373934" y="2085299"/>
            <a:ext cx="3261408" cy="2516280"/>
            <a:chOff x="4386177" y="4157316"/>
            <a:chExt cx="3261408" cy="251628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6AA41E-E657-5CB3-726F-0F45FE0F097E}"/>
                </a:ext>
              </a:extLst>
            </p:cNvPr>
            <p:cNvSpPr/>
            <p:nvPr/>
          </p:nvSpPr>
          <p:spPr>
            <a:xfrm>
              <a:off x="4386177" y="4157316"/>
              <a:ext cx="3261408" cy="25162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59AA13-82F6-14AA-4E5C-B0D3DAF818D8}"/>
                </a:ext>
              </a:extLst>
            </p:cNvPr>
            <p:cNvSpPr txBox="1"/>
            <p:nvPr/>
          </p:nvSpPr>
          <p:spPr>
            <a:xfrm>
              <a:off x="4442919" y="5993235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Simple product categorization to make the app less cluttery</a:t>
              </a:r>
              <a:endParaRPr lang="en-US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6C5A363-589B-F55C-FEB3-99930080C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86177" y="4161671"/>
              <a:ext cx="3261408" cy="170444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7ED50E-E924-23DD-0CFA-BA5527FA38FD}"/>
              </a:ext>
            </a:extLst>
          </p:cNvPr>
          <p:cNvGrpSpPr/>
          <p:nvPr/>
        </p:nvGrpSpPr>
        <p:grpSpPr>
          <a:xfrm>
            <a:off x="8045831" y="2080219"/>
            <a:ext cx="3261408" cy="2521360"/>
            <a:chOff x="8045831" y="4168577"/>
            <a:chExt cx="3261408" cy="252136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C9F05B-78CF-0D6B-AB42-554AFA4252A2}"/>
                </a:ext>
              </a:extLst>
            </p:cNvPr>
            <p:cNvSpPr/>
            <p:nvPr/>
          </p:nvSpPr>
          <p:spPr>
            <a:xfrm>
              <a:off x="8045831" y="4173657"/>
              <a:ext cx="3261408" cy="251628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7B4E59-DB25-C7D0-BFF9-0D8BED09D526}"/>
                </a:ext>
              </a:extLst>
            </p:cNvPr>
            <p:cNvSpPr txBox="1"/>
            <p:nvPr/>
          </p:nvSpPr>
          <p:spPr>
            <a:xfrm>
              <a:off x="8102573" y="5977703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Clear representation of shopping cart and checkout</a:t>
              </a:r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E0D5978-01E9-1CFA-7323-A65292563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54783" y="4168577"/>
              <a:ext cx="3252456" cy="1704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22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03748-EB59-5B04-DB4E-3E5F6A9B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38A9CF-686A-7CB4-66B5-5CA08C7D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367" y="703589"/>
            <a:ext cx="7530364" cy="768096"/>
          </a:xfrm>
        </p:spPr>
        <p:txBody>
          <a:bodyPr/>
          <a:lstStyle/>
          <a:p>
            <a:r>
              <a:rPr lang="en-US" dirty="0"/>
              <a:t>Objectives of the project</a:t>
            </a:r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9C8ECA3B-C951-4A29-14E3-5D1B662F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Application Mini Project 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FB1406-9285-5D33-E872-1F14822663C8}"/>
              </a:ext>
            </a:extLst>
          </p:cNvPr>
          <p:cNvGrpSpPr/>
          <p:nvPr/>
        </p:nvGrpSpPr>
        <p:grpSpPr>
          <a:xfrm>
            <a:off x="6006705" y="2399715"/>
            <a:ext cx="4424919" cy="3534553"/>
            <a:chOff x="6006705" y="2399715"/>
            <a:chExt cx="4424919" cy="3534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63F0F5-399D-63AB-348D-44FDA6C3BF8F}"/>
                </a:ext>
              </a:extLst>
            </p:cNvPr>
            <p:cNvSpPr/>
            <p:nvPr/>
          </p:nvSpPr>
          <p:spPr>
            <a:xfrm>
              <a:off x="6006705" y="2399715"/>
              <a:ext cx="4424919" cy="35345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796714B-CBA5-212C-DA98-F9FA089A8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06705" y="2417012"/>
              <a:ext cx="4412773" cy="25386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65C7D3-4054-3322-85FC-3F4FDE366445}"/>
                </a:ext>
              </a:extLst>
            </p:cNvPr>
            <p:cNvSpPr txBox="1"/>
            <p:nvPr/>
          </p:nvSpPr>
          <p:spPr>
            <a:xfrm>
              <a:off x="6096000" y="5064975"/>
              <a:ext cx="41767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To create a proof of concept on how to implement a simple online web app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700717-9736-4ADB-DED2-BCD2BCCF4936}"/>
              </a:ext>
            </a:extLst>
          </p:cNvPr>
          <p:cNvGrpSpPr/>
          <p:nvPr/>
        </p:nvGrpSpPr>
        <p:grpSpPr>
          <a:xfrm>
            <a:off x="772233" y="2395269"/>
            <a:ext cx="4424918" cy="3539000"/>
            <a:chOff x="772233" y="2395269"/>
            <a:chExt cx="4424918" cy="353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F5C9D4-914D-A4ED-603A-727E5080096F}"/>
                </a:ext>
              </a:extLst>
            </p:cNvPr>
            <p:cNvSpPr/>
            <p:nvPr/>
          </p:nvSpPr>
          <p:spPr>
            <a:xfrm>
              <a:off x="772233" y="2399716"/>
              <a:ext cx="4424918" cy="35345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3A311F-0650-84D0-6D7A-87AA8B52EAAE}"/>
                </a:ext>
              </a:extLst>
            </p:cNvPr>
            <p:cNvSpPr txBox="1"/>
            <p:nvPr/>
          </p:nvSpPr>
          <p:spPr>
            <a:xfrm>
              <a:off x="827789" y="4982032"/>
              <a:ext cx="4176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To demonstrate our newly learned skills in modern web page design and implementation</a:t>
              </a:r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D07508-59D3-F80F-853F-E5C338718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7379" y="2395269"/>
              <a:ext cx="4399772" cy="2557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597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6DA162-7EB1-8EED-A923-714D826534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255" r="4167"/>
          <a:stretch/>
        </p:blipFill>
        <p:spPr>
          <a:xfrm>
            <a:off x="1534160" y="629285"/>
            <a:ext cx="9479965" cy="55994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97901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Project scope and limitation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CAE4BDE0-2B27-8DA0-4CAA-8AD7E05D6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47472"/>
            <a:ext cx="10671048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scope</a:t>
            </a:r>
          </a:p>
        </p:txBody>
      </p:sp>
      <p:sp>
        <p:nvSpPr>
          <p:cNvPr id="42" name="Footer Placeholder 5">
            <a:extLst>
              <a:ext uri="{FF2B5EF4-FFF2-40B4-BE49-F238E27FC236}">
                <a16:creationId xmlns:a16="http://schemas.microsoft.com/office/drawing/2014/main" id="{302FBC5E-4D6D-E7E0-65CD-D61C4D1AC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478" y="27992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Application Mini Project 1</a:t>
            </a:r>
          </a:p>
        </p:txBody>
      </p:sp>
      <p:sp>
        <p:nvSpPr>
          <p:cNvPr id="43" name="Slide Number Placeholder 6">
            <a:extLst>
              <a:ext uri="{FF2B5EF4-FFF2-40B4-BE49-F238E27FC236}">
                <a16:creationId xmlns:a16="http://schemas.microsoft.com/office/drawing/2014/main" id="{1A480C94-E51E-CA07-D344-9D353D18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F9E3167-86CD-C79F-B480-84B56A8B1D92}"/>
              </a:ext>
            </a:extLst>
          </p:cNvPr>
          <p:cNvGrpSpPr/>
          <p:nvPr/>
        </p:nvGrpSpPr>
        <p:grpSpPr>
          <a:xfrm>
            <a:off x="897576" y="1950558"/>
            <a:ext cx="3268180" cy="3313748"/>
            <a:chOff x="758780" y="1426203"/>
            <a:chExt cx="3268180" cy="331374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1A58862-4DF5-2515-CE36-360AAF4B1790}"/>
                </a:ext>
              </a:extLst>
            </p:cNvPr>
            <p:cNvSpPr/>
            <p:nvPr/>
          </p:nvSpPr>
          <p:spPr>
            <a:xfrm>
              <a:off x="758780" y="1426203"/>
              <a:ext cx="3261408" cy="3313748"/>
            </a:xfrm>
            <a:prstGeom prst="rect">
              <a:avLst/>
            </a:prstGeom>
            <a:solidFill>
              <a:srgbClr val="202C8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CE8DA7-FBAF-DE25-F3BA-196396FC547A}"/>
                </a:ext>
              </a:extLst>
            </p:cNvPr>
            <p:cNvSpPr txBox="1"/>
            <p:nvPr/>
          </p:nvSpPr>
          <p:spPr>
            <a:xfrm>
              <a:off x="850226" y="3541568"/>
              <a:ext cx="30785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Implementation of a static web application facing the client customer.</a:t>
              </a:r>
              <a:endParaRPr lang="en-US" dirty="0"/>
            </a:p>
          </p:txBody>
        </p:sp>
        <p:pic>
          <p:nvPicPr>
            <p:cNvPr id="47" name="Picture 2" descr="10 Tips for Connecting With Customers Online - Small Business Trends">
              <a:extLst>
                <a:ext uri="{FF2B5EF4-FFF2-40B4-BE49-F238E27FC236}">
                  <a16:creationId xmlns:a16="http://schemas.microsoft.com/office/drawing/2014/main" id="{55171AA2-C97B-AB85-729C-A2C716BB0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780" y="1426203"/>
              <a:ext cx="3268180" cy="183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EEF53A7-ECF9-E673-AD16-F9246B2DBB72}"/>
              </a:ext>
            </a:extLst>
          </p:cNvPr>
          <p:cNvGrpSpPr/>
          <p:nvPr/>
        </p:nvGrpSpPr>
        <p:grpSpPr>
          <a:xfrm>
            <a:off x="4553356" y="1950558"/>
            <a:ext cx="3261408" cy="3313748"/>
            <a:chOff x="4461910" y="1772126"/>
            <a:chExt cx="3261408" cy="331374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32A2B4-C08B-72FA-7607-BB3E845FA8E8}"/>
                </a:ext>
              </a:extLst>
            </p:cNvPr>
            <p:cNvSpPr/>
            <p:nvPr/>
          </p:nvSpPr>
          <p:spPr>
            <a:xfrm>
              <a:off x="4461910" y="1772126"/>
              <a:ext cx="3261408" cy="3313748"/>
            </a:xfrm>
            <a:prstGeom prst="rect">
              <a:avLst/>
            </a:prstGeom>
            <a:solidFill>
              <a:srgbClr val="202C8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878B77-EB85-F048-6128-583287717943}"/>
                </a:ext>
              </a:extLst>
            </p:cNvPr>
            <p:cNvSpPr txBox="1"/>
            <p:nvPr/>
          </p:nvSpPr>
          <p:spPr>
            <a:xfrm>
              <a:off x="4553356" y="3887491"/>
              <a:ext cx="30785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Client selection of products categorized initially into 8 groups</a:t>
              </a:r>
              <a:endParaRPr lang="en-US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86B8A8F-B329-63BC-09E3-2ED22A159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78020" y="1787366"/>
              <a:ext cx="3224978" cy="183018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AE92FD0-9BE3-AF1A-DC94-F2D07C249A81}"/>
              </a:ext>
            </a:extLst>
          </p:cNvPr>
          <p:cNvGrpSpPr/>
          <p:nvPr/>
        </p:nvGrpSpPr>
        <p:grpSpPr>
          <a:xfrm>
            <a:off x="8202364" y="1940308"/>
            <a:ext cx="3261408" cy="3323998"/>
            <a:chOff x="8110918" y="1761876"/>
            <a:chExt cx="3261408" cy="332399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4BCB8F7-39E4-55D7-1171-7B8687E40BDF}"/>
                </a:ext>
              </a:extLst>
            </p:cNvPr>
            <p:cNvSpPr/>
            <p:nvPr/>
          </p:nvSpPr>
          <p:spPr>
            <a:xfrm>
              <a:off x="8110918" y="1772126"/>
              <a:ext cx="3261408" cy="3313748"/>
            </a:xfrm>
            <a:prstGeom prst="rect">
              <a:avLst/>
            </a:prstGeom>
            <a:solidFill>
              <a:srgbClr val="202C8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F436486-B7BB-FC58-6BCB-6338AD3EF3A1}"/>
                </a:ext>
              </a:extLst>
            </p:cNvPr>
            <p:cNvSpPr txBox="1"/>
            <p:nvPr/>
          </p:nvSpPr>
          <p:spPr>
            <a:xfrm>
              <a:off x="8202364" y="3887491"/>
              <a:ext cx="30785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Enable the Client to place the product on a shopping cart and perform checkout</a:t>
              </a:r>
              <a:endParaRPr lang="en-US" dirty="0"/>
            </a:p>
          </p:txBody>
        </p:sp>
        <p:pic>
          <p:nvPicPr>
            <p:cNvPr id="55" name="Picture 4">
              <a:extLst>
                <a:ext uri="{FF2B5EF4-FFF2-40B4-BE49-F238E27FC236}">
                  <a16:creationId xmlns:a16="http://schemas.microsoft.com/office/drawing/2014/main" id="{AF66A38D-9889-2373-6C95-13F37F58F8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10918" y="1761876"/>
              <a:ext cx="3261408" cy="1855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A755AEB-3B88-ED35-431F-65527A04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47472"/>
            <a:ext cx="10671048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limitations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D0ED9E2F-60FB-D7F0-291F-1FB7AC07B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478" y="27992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Application Mini Project 1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C6A2F136-C26E-1813-B74C-EAEA94F9A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753CB0-98C4-8FAB-8EF2-D5439BC502A2}"/>
              </a:ext>
            </a:extLst>
          </p:cNvPr>
          <p:cNvGrpSpPr/>
          <p:nvPr/>
        </p:nvGrpSpPr>
        <p:grpSpPr>
          <a:xfrm>
            <a:off x="897576" y="1940309"/>
            <a:ext cx="3261408" cy="3325943"/>
            <a:chOff x="897576" y="1940309"/>
            <a:chExt cx="3261408" cy="33259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0FFC9B-D212-0608-49F6-B24C6683EEEE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D158BD-3502-BB6B-CA58-D3ACA52D6673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All </a:t>
              </a:r>
              <a:r>
                <a:rPr lang="en-US" dirty="0">
                  <a:solidFill>
                    <a:srgbClr val="D1D5DB"/>
                  </a:solidFill>
                  <a:latin typeface="Söhne"/>
                </a:rPr>
                <a:t>d</a:t>
              </a:r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ata used are static therefore user transactions will not be able to permanently save.</a:t>
              </a:r>
              <a:endParaRPr lang="en-US" dirty="0"/>
            </a:p>
          </p:txBody>
        </p:sp>
        <p:pic>
          <p:nvPicPr>
            <p:cNvPr id="23" name="Picture 2" descr="SAD FACE Blank Template - Imgflip">
              <a:extLst>
                <a:ext uri="{FF2B5EF4-FFF2-40B4-BE49-F238E27FC236}">
                  <a16:creationId xmlns:a16="http://schemas.microsoft.com/office/drawing/2014/main" id="{1C8A38F2-C19C-A220-046B-6A13198101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576" y="1940309"/>
              <a:ext cx="3261408" cy="2082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EBFB79-076B-23FD-961E-8A948BA18358}"/>
              </a:ext>
            </a:extLst>
          </p:cNvPr>
          <p:cNvGrpSpPr/>
          <p:nvPr/>
        </p:nvGrpSpPr>
        <p:grpSpPr>
          <a:xfrm>
            <a:off x="4555176" y="1940309"/>
            <a:ext cx="3261408" cy="3323997"/>
            <a:chOff x="4555176" y="1940309"/>
            <a:chExt cx="3261408" cy="332399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E1C21CE-5818-BECE-E751-9597339E113C}"/>
                </a:ext>
              </a:extLst>
            </p:cNvPr>
            <p:cNvSpPr/>
            <p:nvPr/>
          </p:nvSpPr>
          <p:spPr>
            <a:xfrm>
              <a:off x="4555176" y="1950558"/>
              <a:ext cx="3261408" cy="331374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E88A4E-4DDA-09B6-5515-002942C7B858}"/>
                </a:ext>
              </a:extLst>
            </p:cNvPr>
            <p:cNvSpPr txBox="1"/>
            <p:nvPr/>
          </p:nvSpPr>
          <p:spPr>
            <a:xfrm>
              <a:off x="4646622" y="4065923"/>
              <a:ext cx="30785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Monitoring of status for incoming product deliveries is not implemented</a:t>
              </a:r>
              <a:endParaRPr lang="en-US" dirty="0"/>
            </a:p>
          </p:txBody>
        </p:sp>
        <p:pic>
          <p:nvPicPr>
            <p:cNvPr id="27" name="Picture 4" descr="New Era Eye Care - Home | Facebook">
              <a:extLst>
                <a:ext uri="{FF2B5EF4-FFF2-40B4-BE49-F238E27FC236}">
                  <a16:creationId xmlns:a16="http://schemas.microsoft.com/office/drawing/2014/main" id="{BA5CEAEB-5D23-82FF-8353-594E2F85F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5176" y="1940309"/>
              <a:ext cx="3261408" cy="2082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71A7D4-D7F3-F109-ED0D-55D9EEB2D7B7}"/>
              </a:ext>
            </a:extLst>
          </p:cNvPr>
          <p:cNvGrpSpPr/>
          <p:nvPr/>
        </p:nvGrpSpPr>
        <p:grpSpPr>
          <a:xfrm>
            <a:off x="8177736" y="1950558"/>
            <a:ext cx="3261408" cy="3313748"/>
            <a:chOff x="8177736" y="1950558"/>
            <a:chExt cx="3261408" cy="33137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583193E-7664-6E25-E994-2E4143B68C4B}"/>
                </a:ext>
              </a:extLst>
            </p:cNvPr>
            <p:cNvSpPr/>
            <p:nvPr/>
          </p:nvSpPr>
          <p:spPr>
            <a:xfrm>
              <a:off x="8177736" y="1950558"/>
              <a:ext cx="3261408" cy="331374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77B5C4A-4CBD-AD03-9E09-265E72ECF999}"/>
                </a:ext>
              </a:extLst>
            </p:cNvPr>
            <p:cNvSpPr txBox="1"/>
            <p:nvPr/>
          </p:nvSpPr>
          <p:spPr>
            <a:xfrm>
              <a:off x="8269182" y="4116723"/>
              <a:ext cx="30785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New user Registration form is implemented but not functional</a:t>
              </a:r>
              <a:endParaRPr lang="en-US" dirty="0"/>
            </a:p>
          </p:txBody>
        </p:sp>
        <p:pic>
          <p:nvPicPr>
            <p:cNvPr id="31" name="Picture 8" descr="детская непосредственность | Funny baby photos, Funny babies, Funny ...">
              <a:extLst>
                <a:ext uri="{FF2B5EF4-FFF2-40B4-BE49-F238E27FC236}">
                  <a16:creationId xmlns:a16="http://schemas.microsoft.com/office/drawing/2014/main" id="{A910087C-68B5-502F-8853-E2D2368E82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79506" y="1954623"/>
              <a:ext cx="3257865" cy="211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4122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{3EF77A45-8E60-4456-A945-74AD9E09DE32}tf78438558_win32</Template>
  <TotalTime>932</TotalTime>
  <Words>655</Words>
  <Application>Microsoft Office PowerPoint</Application>
  <PresentationFormat>Widescreen</PresentationFormat>
  <Paragraphs>170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Consolas</vt:lpstr>
      <vt:lpstr>Sabon Next LT</vt:lpstr>
      <vt:lpstr>Söhne</vt:lpstr>
      <vt:lpstr>Office Theme</vt:lpstr>
      <vt:lpstr>MYSTORE WEB APPLICATION mini project 1 </vt:lpstr>
      <vt:lpstr>AGENDA</vt:lpstr>
      <vt:lpstr>Brief Introduction</vt:lpstr>
      <vt:lpstr>PowerPoint Presentation</vt:lpstr>
      <vt:lpstr>PowerPoint Presentation</vt:lpstr>
      <vt:lpstr>Objectives of the project</vt:lpstr>
      <vt:lpstr>Project scope and limitation</vt:lpstr>
      <vt:lpstr>scope</vt:lpstr>
      <vt:lpstr>limitations</vt:lpstr>
      <vt:lpstr>BUSINESS OPPORTUNITIES ARE LIKE BUSES. THERE'S ALWAYS ANOTHER ONE COMING.</vt:lpstr>
      <vt:lpstr>TechnologIES UTILIZED TO IMPLEMENT THE PROJECT</vt:lpstr>
      <vt:lpstr>PowerPoint Presentation</vt:lpstr>
      <vt:lpstr>PowerPoint Presentation</vt:lpstr>
      <vt:lpstr>Use case diagram</vt:lpstr>
      <vt:lpstr>PowerPoint Presentation</vt:lpstr>
      <vt:lpstr>OBJECT MODELS</vt:lpstr>
      <vt:lpstr>PowerPoint Presentation</vt:lpstr>
      <vt:lpstr>Push mo lang yan te.</vt:lpstr>
      <vt:lpstr>DATA FLOW diagram</vt:lpstr>
      <vt:lpstr>PowerPoint Presentation</vt:lpstr>
      <vt:lpstr>Road map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</dc:title>
  <dc:subject/>
  <dc:creator>user1</dc:creator>
  <cp:lastModifiedBy>user1</cp:lastModifiedBy>
  <cp:revision>125</cp:revision>
  <dcterms:created xsi:type="dcterms:W3CDTF">2023-02-13T22:44:20Z</dcterms:created>
  <dcterms:modified xsi:type="dcterms:W3CDTF">2023-02-14T14:39:51Z</dcterms:modified>
</cp:coreProperties>
</file>